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690" r:id="rId3"/>
    <p:sldId id="666" r:id="rId4"/>
    <p:sldId id="684" r:id="rId5"/>
    <p:sldId id="668" r:id="rId6"/>
    <p:sldId id="685" r:id="rId7"/>
    <p:sldId id="686" r:id="rId8"/>
    <p:sldId id="687" r:id="rId9"/>
    <p:sldId id="257" r:id="rId10"/>
    <p:sldId id="689" r:id="rId11"/>
    <p:sldId id="679" r:id="rId12"/>
    <p:sldId id="676" r:id="rId13"/>
    <p:sldId id="678" r:id="rId14"/>
    <p:sldId id="664" r:id="rId15"/>
    <p:sldId id="669" r:id="rId16"/>
    <p:sldId id="670" r:id="rId17"/>
    <p:sldId id="671" r:id="rId18"/>
    <p:sldId id="674" r:id="rId19"/>
    <p:sldId id="680" r:id="rId20"/>
    <p:sldId id="682" r:id="rId21"/>
    <p:sldId id="654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entury" panose="02040604050505020304" pitchFamily="18" charset="0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6300498-40AD-4D96-95D5-4F5B4E90EEF5}">
          <p14:sldIdLst>
            <p14:sldId id="256"/>
            <p14:sldId id="690"/>
            <p14:sldId id="666"/>
            <p14:sldId id="684"/>
            <p14:sldId id="668"/>
            <p14:sldId id="685"/>
            <p14:sldId id="686"/>
            <p14:sldId id="687"/>
            <p14:sldId id="257"/>
            <p14:sldId id="689"/>
            <p14:sldId id="679"/>
            <p14:sldId id="676"/>
            <p14:sldId id="678"/>
            <p14:sldId id="664"/>
            <p14:sldId id="669"/>
            <p14:sldId id="670"/>
            <p14:sldId id="671"/>
            <p14:sldId id="674"/>
            <p14:sldId id="680"/>
            <p14:sldId id="682"/>
            <p14:sldId id="6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pos="551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1073" userDrawn="1">
          <p15:clr>
            <a:srgbClr val="A4A3A4"/>
          </p15:clr>
        </p15:guide>
        <p15:guide id="5" orient="horz" pos="618" userDrawn="1">
          <p15:clr>
            <a:srgbClr val="A4A3A4"/>
          </p15:clr>
        </p15:guide>
        <p15:guide id="6" orient="horz" pos="3498" userDrawn="1">
          <p15:clr>
            <a:srgbClr val="A4A3A4"/>
          </p15:clr>
        </p15:guide>
        <p15:guide id="7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대현" initials="박" lastIdx="10" clrIdx="0">
    <p:extLst>
      <p:ext uri="{19B8F6BF-5375-455C-9EA6-DF929625EA0E}">
        <p15:presenceInfo xmlns:p15="http://schemas.microsoft.com/office/powerpoint/2012/main" userId="S::22202096@office.inha.ac.kr::a2bc3caa-0060-4f4d-9822-0f9f7ab223f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91BA"/>
    <a:srgbClr val="9E9E9E"/>
    <a:srgbClr val="848484"/>
    <a:srgbClr val="2E6CA4"/>
    <a:srgbClr val="1F4E79"/>
    <a:srgbClr val="F8CBAD"/>
    <a:srgbClr val="FF6600"/>
    <a:srgbClr val="5B9BD5"/>
    <a:srgbClr val="FFC000"/>
    <a:srgbClr val="1E9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4235" autoAdjust="0"/>
  </p:normalViewPr>
  <p:slideViewPr>
    <p:cSldViewPr snapToGrid="0" showGuides="1">
      <p:cViewPr varScale="1">
        <p:scale>
          <a:sx n="96" d="100"/>
          <a:sy n="96" d="100"/>
        </p:scale>
        <p:origin x="1074" y="78"/>
      </p:cViewPr>
      <p:guideLst>
        <p:guide orient="horz" pos="890"/>
        <p:guide pos="551"/>
        <p:guide orient="horz" pos="4088"/>
        <p:guide pos="1073"/>
        <p:guide orient="horz" pos="618"/>
        <p:guide orient="horz" pos="3498"/>
        <p:guide pos="3817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3C2F4E-D002-488C-9125-174D32039D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E40BA7C-A216-4C54-A2F3-292C3BDAE5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200" b="1" dirty="0">
              <a:ln>
                <a:solidFill>
                  <a:schemeClr val="lt1">
                    <a:hueOff val="0"/>
                    <a:satOff val="0"/>
                    <a:lumOff val="0"/>
                    <a:alpha val="0"/>
                  </a:schemeClr>
                </a:solidFill>
              </a:ln>
            </a:rPr>
            <a:t>웹사이트 접속</a:t>
          </a:r>
        </a:p>
      </dgm:t>
    </dgm:pt>
    <dgm:pt modelId="{A473D79D-4B68-465E-BDF6-C31736D97400}" type="parTrans" cxnId="{91ED2756-CB97-4581-81F2-5182B2126340}">
      <dgm:prSet/>
      <dgm:spPr/>
      <dgm:t>
        <a:bodyPr/>
        <a:lstStyle/>
        <a:p>
          <a:pPr latinLnBrk="1"/>
          <a:endParaRPr lang="ko-KR" altLang="en-US" sz="1200"/>
        </a:p>
      </dgm:t>
    </dgm:pt>
    <dgm:pt modelId="{85C3A201-EF44-4B54-AA76-77797CFD5D10}" type="sibTrans" cxnId="{91ED2756-CB97-4581-81F2-5182B2126340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pPr latinLnBrk="1"/>
          <a:endParaRPr lang="ko-KR" altLang="en-US" sz="1100"/>
        </a:p>
      </dgm:t>
    </dgm:pt>
    <dgm:pt modelId="{02BA8447-2264-4871-8682-0FBC5582468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200" b="1" dirty="0">
              <a:ln>
                <a:solidFill>
                  <a:schemeClr val="lt1">
                    <a:hueOff val="0"/>
                    <a:satOff val="0"/>
                    <a:lumOff val="0"/>
                    <a:alpha val="0"/>
                  </a:schemeClr>
                </a:solidFill>
              </a:ln>
            </a:rPr>
            <a:t>상품 검색</a:t>
          </a:r>
        </a:p>
      </dgm:t>
    </dgm:pt>
    <dgm:pt modelId="{1B4BC549-7F4D-4E53-968F-BEAE617CD974}" type="parTrans" cxnId="{4FF660BE-E14A-4F6F-BB09-7480D9C5E79E}">
      <dgm:prSet/>
      <dgm:spPr/>
      <dgm:t>
        <a:bodyPr/>
        <a:lstStyle/>
        <a:p>
          <a:pPr latinLnBrk="1"/>
          <a:endParaRPr lang="ko-KR" altLang="en-US" sz="1200"/>
        </a:p>
      </dgm:t>
    </dgm:pt>
    <dgm:pt modelId="{8E3717CB-AF78-4E44-B644-C19E97AB1C94}" type="sibTrans" cxnId="{4FF660BE-E14A-4F6F-BB09-7480D9C5E79E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pPr latinLnBrk="1"/>
          <a:endParaRPr lang="ko-KR" altLang="en-US" sz="1100"/>
        </a:p>
      </dgm:t>
    </dgm:pt>
    <dgm:pt modelId="{B999B86D-9812-48E5-93AA-6221C53609BE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200" b="1" dirty="0">
              <a:ln>
                <a:solidFill>
                  <a:schemeClr val="lt1">
                    <a:hueOff val="0"/>
                    <a:satOff val="0"/>
                    <a:lumOff val="0"/>
                    <a:alpha val="0"/>
                  </a:schemeClr>
                </a:solidFill>
              </a:ln>
            </a:rPr>
            <a:t>상품 결제</a:t>
          </a:r>
        </a:p>
      </dgm:t>
    </dgm:pt>
    <dgm:pt modelId="{257ECB73-268D-4381-91A6-0720B73A430D}" type="parTrans" cxnId="{07C346DC-AD03-4792-A8A0-3B559664655A}">
      <dgm:prSet/>
      <dgm:spPr/>
      <dgm:t>
        <a:bodyPr/>
        <a:lstStyle/>
        <a:p>
          <a:pPr latinLnBrk="1"/>
          <a:endParaRPr lang="ko-KR" altLang="en-US" sz="1200"/>
        </a:p>
      </dgm:t>
    </dgm:pt>
    <dgm:pt modelId="{0BD3D4EC-80DD-42E9-B500-C316594AC780}" type="sibTrans" cxnId="{07C346DC-AD03-4792-A8A0-3B559664655A}">
      <dgm:prSet/>
      <dgm:spPr/>
      <dgm:t>
        <a:bodyPr/>
        <a:lstStyle/>
        <a:p>
          <a:pPr latinLnBrk="1"/>
          <a:endParaRPr lang="ko-KR" altLang="en-US" sz="1200"/>
        </a:p>
      </dgm:t>
    </dgm:pt>
    <dgm:pt modelId="{20F2D9CC-100C-4305-9346-ADF193E4953B}" type="pres">
      <dgm:prSet presAssocID="{8D3C2F4E-D002-488C-9125-174D32039DCC}" presName="Name0" presStyleCnt="0">
        <dgm:presLayoutVars>
          <dgm:dir/>
          <dgm:resizeHandles val="exact"/>
        </dgm:presLayoutVars>
      </dgm:prSet>
      <dgm:spPr/>
    </dgm:pt>
    <dgm:pt modelId="{B5AC3C13-107A-4886-A595-161EBD99B823}" type="pres">
      <dgm:prSet presAssocID="{FE40BA7C-A216-4C54-A2F3-292C3BDAE525}" presName="node" presStyleLbl="node1" presStyleIdx="0" presStyleCnt="3" custScaleX="51316" custScaleY="37027">
        <dgm:presLayoutVars>
          <dgm:bulletEnabled val="1"/>
        </dgm:presLayoutVars>
      </dgm:prSet>
      <dgm:spPr/>
    </dgm:pt>
    <dgm:pt modelId="{AC28D425-8BBE-462E-BADF-AC8ED371E6B1}" type="pres">
      <dgm:prSet presAssocID="{85C3A201-EF44-4B54-AA76-77797CFD5D10}" presName="sibTrans" presStyleLbl="sibTrans2D1" presStyleIdx="0" presStyleCnt="2" custScaleX="32422" custScaleY="33364"/>
      <dgm:spPr/>
    </dgm:pt>
    <dgm:pt modelId="{ACAB3A03-2DFD-446B-8DC8-CF4F705A13D6}" type="pres">
      <dgm:prSet presAssocID="{85C3A201-EF44-4B54-AA76-77797CFD5D10}" presName="connectorText" presStyleLbl="sibTrans2D1" presStyleIdx="0" presStyleCnt="2"/>
      <dgm:spPr/>
    </dgm:pt>
    <dgm:pt modelId="{771225B6-DA04-42B5-A29A-A05367677A76}" type="pres">
      <dgm:prSet presAssocID="{02BA8447-2264-4871-8682-0FBC55824681}" presName="node" presStyleLbl="node1" presStyleIdx="1" presStyleCnt="3" custScaleX="51316" custScaleY="37027">
        <dgm:presLayoutVars>
          <dgm:bulletEnabled val="1"/>
        </dgm:presLayoutVars>
      </dgm:prSet>
      <dgm:spPr/>
    </dgm:pt>
    <dgm:pt modelId="{B953E056-34AF-4018-8313-FB00BB02FE27}" type="pres">
      <dgm:prSet presAssocID="{8E3717CB-AF78-4E44-B644-C19E97AB1C94}" presName="sibTrans" presStyleLbl="sibTrans2D1" presStyleIdx="1" presStyleCnt="2" custScaleX="32422" custScaleY="33364"/>
      <dgm:spPr/>
    </dgm:pt>
    <dgm:pt modelId="{4F92BB3F-9497-4234-90B3-B1A6FB3BEEFB}" type="pres">
      <dgm:prSet presAssocID="{8E3717CB-AF78-4E44-B644-C19E97AB1C94}" presName="connectorText" presStyleLbl="sibTrans2D1" presStyleIdx="1" presStyleCnt="2"/>
      <dgm:spPr/>
    </dgm:pt>
    <dgm:pt modelId="{1E0A76CC-DE59-4991-A3C8-2867F4E34863}" type="pres">
      <dgm:prSet presAssocID="{B999B86D-9812-48E5-93AA-6221C53609BE}" presName="node" presStyleLbl="node1" presStyleIdx="2" presStyleCnt="3" custScaleX="51316" custScaleY="37027">
        <dgm:presLayoutVars>
          <dgm:bulletEnabled val="1"/>
        </dgm:presLayoutVars>
      </dgm:prSet>
      <dgm:spPr/>
    </dgm:pt>
  </dgm:ptLst>
  <dgm:cxnLst>
    <dgm:cxn modelId="{40A5171E-C593-4824-9F7C-7E92431BDAE5}" type="presOf" srcId="{B999B86D-9812-48E5-93AA-6221C53609BE}" destId="{1E0A76CC-DE59-4991-A3C8-2867F4E34863}" srcOrd="0" destOrd="0" presId="urn:microsoft.com/office/officeart/2005/8/layout/process1"/>
    <dgm:cxn modelId="{69C39963-F83C-45AC-9298-A80DD1C69D84}" type="presOf" srcId="{85C3A201-EF44-4B54-AA76-77797CFD5D10}" destId="{ACAB3A03-2DFD-446B-8DC8-CF4F705A13D6}" srcOrd="1" destOrd="0" presId="urn:microsoft.com/office/officeart/2005/8/layout/process1"/>
    <dgm:cxn modelId="{91ED2756-CB97-4581-81F2-5182B2126340}" srcId="{8D3C2F4E-D002-488C-9125-174D32039DCC}" destId="{FE40BA7C-A216-4C54-A2F3-292C3BDAE525}" srcOrd="0" destOrd="0" parTransId="{A473D79D-4B68-465E-BDF6-C31736D97400}" sibTransId="{85C3A201-EF44-4B54-AA76-77797CFD5D10}"/>
    <dgm:cxn modelId="{60DE1E83-5928-47F8-8D8D-27715F531975}" type="presOf" srcId="{8E3717CB-AF78-4E44-B644-C19E97AB1C94}" destId="{4F92BB3F-9497-4234-90B3-B1A6FB3BEEFB}" srcOrd="1" destOrd="0" presId="urn:microsoft.com/office/officeart/2005/8/layout/process1"/>
    <dgm:cxn modelId="{943281B2-9F63-4B32-A54E-94BA19BDDEB6}" type="presOf" srcId="{02BA8447-2264-4871-8682-0FBC55824681}" destId="{771225B6-DA04-42B5-A29A-A05367677A76}" srcOrd="0" destOrd="0" presId="urn:microsoft.com/office/officeart/2005/8/layout/process1"/>
    <dgm:cxn modelId="{4FF660BE-E14A-4F6F-BB09-7480D9C5E79E}" srcId="{8D3C2F4E-D002-488C-9125-174D32039DCC}" destId="{02BA8447-2264-4871-8682-0FBC55824681}" srcOrd="1" destOrd="0" parTransId="{1B4BC549-7F4D-4E53-968F-BEAE617CD974}" sibTransId="{8E3717CB-AF78-4E44-B644-C19E97AB1C94}"/>
    <dgm:cxn modelId="{3B5DAAC3-7EAB-421A-A483-1A7888988149}" type="presOf" srcId="{8D3C2F4E-D002-488C-9125-174D32039DCC}" destId="{20F2D9CC-100C-4305-9346-ADF193E4953B}" srcOrd="0" destOrd="0" presId="urn:microsoft.com/office/officeart/2005/8/layout/process1"/>
    <dgm:cxn modelId="{BEC650CE-76B2-4118-81E2-FC4C15532DDE}" type="presOf" srcId="{8E3717CB-AF78-4E44-B644-C19E97AB1C94}" destId="{B953E056-34AF-4018-8313-FB00BB02FE27}" srcOrd="0" destOrd="0" presId="urn:microsoft.com/office/officeart/2005/8/layout/process1"/>
    <dgm:cxn modelId="{373FDED2-C1E1-41BD-9E94-453804D9508E}" type="presOf" srcId="{FE40BA7C-A216-4C54-A2F3-292C3BDAE525}" destId="{B5AC3C13-107A-4886-A595-161EBD99B823}" srcOrd="0" destOrd="0" presId="urn:microsoft.com/office/officeart/2005/8/layout/process1"/>
    <dgm:cxn modelId="{07C346DC-AD03-4792-A8A0-3B559664655A}" srcId="{8D3C2F4E-D002-488C-9125-174D32039DCC}" destId="{B999B86D-9812-48E5-93AA-6221C53609BE}" srcOrd="2" destOrd="0" parTransId="{257ECB73-268D-4381-91A6-0720B73A430D}" sibTransId="{0BD3D4EC-80DD-42E9-B500-C316594AC780}"/>
    <dgm:cxn modelId="{D71926ED-432F-4812-94E7-DB2CA644AF94}" type="presOf" srcId="{85C3A201-EF44-4B54-AA76-77797CFD5D10}" destId="{AC28D425-8BBE-462E-BADF-AC8ED371E6B1}" srcOrd="0" destOrd="0" presId="urn:microsoft.com/office/officeart/2005/8/layout/process1"/>
    <dgm:cxn modelId="{AF05CDE9-9E69-4CD5-9ECF-59B437958256}" type="presParOf" srcId="{20F2D9CC-100C-4305-9346-ADF193E4953B}" destId="{B5AC3C13-107A-4886-A595-161EBD99B823}" srcOrd="0" destOrd="0" presId="urn:microsoft.com/office/officeart/2005/8/layout/process1"/>
    <dgm:cxn modelId="{6A89CA62-2634-4BE7-8881-6CB7E45CE94B}" type="presParOf" srcId="{20F2D9CC-100C-4305-9346-ADF193E4953B}" destId="{AC28D425-8BBE-462E-BADF-AC8ED371E6B1}" srcOrd="1" destOrd="0" presId="urn:microsoft.com/office/officeart/2005/8/layout/process1"/>
    <dgm:cxn modelId="{90CE137B-A3AD-48C9-A638-4BAA251FF825}" type="presParOf" srcId="{AC28D425-8BBE-462E-BADF-AC8ED371E6B1}" destId="{ACAB3A03-2DFD-446B-8DC8-CF4F705A13D6}" srcOrd="0" destOrd="0" presId="urn:microsoft.com/office/officeart/2005/8/layout/process1"/>
    <dgm:cxn modelId="{E9DC80D7-20EC-4633-A914-557F9C989F35}" type="presParOf" srcId="{20F2D9CC-100C-4305-9346-ADF193E4953B}" destId="{771225B6-DA04-42B5-A29A-A05367677A76}" srcOrd="2" destOrd="0" presId="urn:microsoft.com/office/officeart/2005/8/layout/process1"/>
    <dgm:cxn modelId="{0903AE6F-0D3D-4CA8-BDC3-EEE61374641D}" type="presParOf" srcId="{20F2D9CC-100C-4305-9346-ADF193E4953B}" destId="{B953E056-34AF-4018-8313-FB00BB02FE27}" srcOrd="3" destOrd="0" presId="urn:microsoft.com/office/officeart/2005/8/layout/process1"/>
    <dgm:cxn modelId="{EC9C6363-E9D5-4DBD-88ED-46C59A9CD02C}" type="presParOf" srcId="{B953E056-34AF-4018-8313-FB00BB02FE27}" destId="{4F92BB3F-9497-4234-90B3-B1A6FB3BEEFB}" srcOrd="0" destOrd="0" presId="urn:microsoft.com/office/officeart/2005/8/layout/process1"/>
    <dgm:cxn modelId="{042D9D75-EE84-4696-A085-5CA2DDCBCE81}" type="presParOf" srcId="{20F2D9CC-100C-4305-9346-ADF193E4953B}" destId="{1E0A76CC-DE59-4991-A3C8-2867F4E3486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3C2F4E-D002-488C-9125-174D32039D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E40BA7C-A216-4C54-A2F3-292C3BDAE5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200" b="1" dirty="0">
              <a:ln>
                <a:solidFill>
                  <a:schemeClr val="lt1">
                    <a:hueOff val="0"/>
                    <a:satOff val="0"/>
                    <a:lumOff val="0"/>
                    <a:alpha val="0"/>
                  </a:schemeClr>
                </a:solidFill>
              </a:ln>
            </a:rPr>
            <a:t>웹사이트 접속</a:t>
          </a:r>
        </a:p>
      </dgm:t>
    </dgm:pt>
    <dgm:pt modelId="{A473D79D-4B68-465E-BDF6-C31736D97400}" type="parTrans" cxnId="{91ED2756-CB97-4581-81F2-5182B2126340}">
      <dgm:prSet/>
      <dgm:spPr/>
      <dgm:t>
        <a:bodyPr/>
        <a:lstStyle/>
        <a:p>
          <a:pPr latinLnBrk="1"/>
          <a:endParaRPr lang="ko-KR" altLang="en-US" sz="1200"/>
        </a:p>
      </dgm:t>
    </dgm:pt>
    <dgm:pt modelId="{85C3A201-EF44-4B54-AA76-77797CFD5D10}" type="sibTrans" cxnId="{91ED2756-CB97-4581-81F2-5182B2126340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pPr latinLnBrk="1"/>
          <a:endParaRPr lang="ko-KR" altLang="en-US" sz="1100"/>
        </a:p>
      </dgm:t>
    </dgm:pt>
    <dgm:pt modelId="{02BA8447-2264-4871-8682-0FBC5582468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200" b="1" dirty="0">
              <a:ln>
                <a:solidFill>
                  <a:schemeClr val="lt1">
                    <a:hueOff val="0"/>
                    <a:satOff val="0"/>
                    <a:lumOff val="0"/>
                    <a:alpha val="0"/>
                  </a:schemeClr>
                </a:solidFill>
              </a:ln>
            </a:rPr>
            <a:t>상품 검색</a:t>
          </a:r>
        </a:p>
      </dgm:t>
    </dgm:pt>
    <dgm:pt modelId="{1B4BC549-7F4D-4E53-968F-BEAE617CD974}" type="parTrans" cxnId="{4FF660BE-E14A-4F6F-BB09-7480D9C5E79E}">
      <dgm:prSet/>
      <dgm:spPr/>
      <dgm:t>
        <a:bodyPr/>
        <a:lstStyle/>
        <a:p>
          <a:pPr latinLnBrk="1"/>
          <a:endParaRPr lang="ko-KR" altLang="en-US" sz="1200"/>
        </a:p>
      </dgm:t>
    </dgm:pt>
    <dgm:pt modelId="{8E3717CB-AF78-4E44-B644-C19E97AB1C94}" type="sibTrans" cxnId="{4FF660BE-E14A-4F6F-BB09-7480D9C5E79E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pPr latinLnBrk="1"/>
          <a:endParaRPr lang="ko-KR" altLang="en-US" sz="1100"/>
        </a:p>
      </dgm:t>
    </dgm:pt>
    <dgm:pt modelId="{B999B86D-9812-48E5-93AA-6221C53609BE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200" b="1" dirty="0">
              <a:ln>
                <a:solidFill>
                  <a:schemeClr val="lt1">
                    <a:hueOff val="0"/>
                    <a:satOff val="0"/>
                    <a:lumOff val="0"/>
                    <a:alpha val="0"/>
                  </a:schemeClr>
                </a:solidFill>
              </a:ln>
            </a:rPr>
            <a:t>상품 결제</a:t>
          </a:r>
        </a:p>
      </dgm:t>
    </dgm:pt>
    <dgm:pt modelId="{257ECB73-268D-4381-91A6-0720B73A430D}" type="parTrans" cxnId="{07C346DC-AD03-4792-A8A0-3B559664655A}">
      <dgm:prSet/>
      <dgm:spPr/>
      <dgm:t>
        <a:bodyPr/>
        <a:lstStyle/>
        <a:p>
          <a:pPr latinLnBrk="1"/>
          <a:endParaRPr lang="ko-KR" altLang="en-US" sz="1200"/>
        </a:p>
      </dgm:t>
    </dgm:pt>
    <dgm:pt modelId="{0BD3D4EC-80DD-42E9-B500-C316594AC780}" type="sibTrans" cxnId="{07C346DC-AD03-4792-A8A0-3B559664655A}">
      <dgm:prSet/>
      <dgm:spPr/>
      <dgm:t>
        <a:bodyPr/>
        <a:lstStyle/>
        <a:p>
          <a:pPr latinLnBrk="1"/>
          <a:endParaRPr lang="ko-KR" altLang="en-US" sz="1200"/>
        </a:p>
      </dgm:t>
    </dgm:pt>
    <dgm:pt modelId="{20F2D9CC-100C-4305-9346-ADF193E4953B}" type="pres">
      <dgm:prSet presAssocID="{8D3C2F4E-D002-488C-9125-174D32039DCC}" presName="Name0" presStyleCnt="0">
        <dgm:presLayoutVars>
          <dgm:dir/>
          <dgm:resizeHandles val="exact"/>
        </dgm:presLayoutVars>
      </dgm:prSet>
      <dgm:spPr/>
    </dgm:pt>
    <dgm:pt modelId="{B5AC3C13-107A-4886-A595-161EBD99B823}" type="pres">
      <dgm:prSet presAssocID="{FE40BA7C-A216-4C54-A2F3-292C3BDAE525}" presName="node" presStyleLbl="node1" presStyleIdx="0" presStyleCnt="3" custScaleX="51316" custScaleY="37027">
        <dgm:presLayoutVars>
          <dgm:bulletEnabled val="1"/>
        </dgm:presLayoutVars>
      </dgm:prSet>
      <dgm:spPr/>
    </dgm:pt>
    <dgm:pt modelId="{AC28D425-8BBE-462E-BADF-AC8ED371E6B1}" type="pres">
      <dgm:prSet presAssocID="{85C3A201-EF44-4B54-AA76-77797CFD5D10}" presName="sibTrans" presStyleLbl="sibTrans2D1" presStyleIdx="0" presStyleCnt="2" custScaleX="32422" custScaleY="33364"/>
      <dgm:spPr/>
    </dgm:pt>
    <dgm:pt modelId="{ACAB3A03-2DFD-446B-8DC8-CF4F705A13D6}" type="pres">
      <dgm:prSet presAssocID="{85C3A201-EF44-4B54-AA76-77797CFD5D10}" presName="connectorText" presStyleLbl="sibTrans2D1" presStyleIdx="0" presStyleCnt="2"/>
      <dgm:spPr/>
    </dgm:pt>
    <dgm:pt modelId="{771225B6-DA04-42B5-A29A-A05367677A76}" type="pres">
      <dgm:prSet presAssocID="{02BA8447-2264-4871-8682-0FBC55824681}" presName="node" presStyleLbl="node1" presStyleIdx="1" presStyleCnt="3" custScaleX="51316" custScaleY="37027">
        <dgm:presLayoutVars>
          <dgm:bulletEnabled val="1"/>
        </dgm:presLayoutVars>
      </dgm:prSet>
      <dgm:spPr/>
    </dgm:pt>
    <dgm:pt modelId="{B953E056-34AF-4018-8313-FB00BB02FE27}" type="pres">
      <dgm:prSet presAssocID="{8E3717CB-AF78-4E44-B644-C19E97AB1C94}" presName="sibTrans" presStyleLbl="sibTrans2D1" presStyleIdx="1" presStyleCnt="2" custScaleX="32422" custScaleY="33364"/>
      <dgm:spPr/>
    </dgm:pt>
    <dgm:pt modelId="{4F92BB3F-9497-4234-90B3-B1A6FB3BEEFB}" type="pres">
      <dgm:prSet presAssocID="{8E3717CB-AF78-4E44-B644-C19E97AB1C94}" presName="connectorText" presStyleLbl="sibTrans2D1" presStyleIdx="1" presStyleCnt="2"/>
      <dgm:spPr/>
    </dgm:pt>
    <dgm:pt modelId="{1E0A76CC-DE59-4991-A3C8-2867F4E34863}" type="pres">
      <dgm:prSet presAssocID="{B999B86D-9812-48E5-93AA-6221C53609BE}" presName="node" presStyleLbl="node1" presStyleIdx="2" presStyleCnt="3" custScaleX="51316" custScaleY="37027">
        <dgm:presLayoutVars>
          <dgm:bulletEnabled val="1"/>
        </dgm:presLayoutVars>
      </dgm:prSet>
      <dgm:spPr/>
    </dgm:pt>
  </dgm:ptLst>
  <dgm:cxnLst>
    <dgm:cxn modelId="{40A5171E-C593-4824-9F7C-7E92431BDAE5}" type="presOf" srcId="{B999B86D-9812-48E5-93AA-6221C53609BE}" destId="{1E0A76CC-DE59-4991-A3C8-2867F4E34863}" srcOrd="0" destOrd="0" presId="urn:microsoft.com/office/officeart/2005/8/layout/process1"/>
    <dgm:cxn modelId="{69C39963-F83C-45AC-9298-A80DD1C69D84}" type="presOf" srcId="{85C3A201-EF44-4B54-AA76-77797CFD5D10}" destId="{ACAB3A03-2DFD-446B-8DC8-CF4F705A13D6}" srcOrd="1" destOrd="0" presId="urn:microsoft.com/office/officeart/2005/8/layout/process1"/>
    <dgm:cxn modelId="{91ED2756-CB97-4581-81F2-5182B2126340}" srcId="{8D3C2F4E-D002-488C-9125-174D32039DCC}" destId="{FE40BA7C-A216-4C54-A2F3-292C3BDAE525}" srcOrd="0" destOrd="0" parTransId="{A473D79D-4B68-465E-BDF6-C31736D97400}" sibTransId="{85C3A201-EF44-4B54-AA76-77797CFD5D10}"/>
    <dgm:cxn modelId="{60DE1E83-5928-47F8-8D8D-27715F531975}" type="presOf" srcId="{8E3717CB-AF78-4E44-B644-C19E97AB1C94}" destId="{4F92BB3F-9497-4234-90B3-B1A6FB3BEEFB}" srcOrd="1" destOrd="0" presId="urn:microsoft.com/office/officeart/2005/8/layout/process1"/>
    <dgm:cxn modelId="{943281B2-9F63-4B32-A54E-94BA19BDDEB6}" type="presOf" srcId="{02BA8447-2264-4871-8682-0FBC55824681}" destId="{771225B6-DA04-42B5-A29A-A05367677A76}" srcOrd="0" destOrd="0" presId="urn:microsoft.com/office/officeart/2005/8/layout/process1"/>
    <dgm:cxn modelId="{4FF660BE-E14A-4F6F-BB09-7480D9C5E79E}" srcId="{8D3C2F4E-D002-488C-9125-174D32039DCC}" destId="{02BA8447-2264-4871-8682-0FBC55824681}" srcOrd="1" destOrd="0" parTransId="{1B4BC549-7F4D-4E53-968F-BEAE617CD974}" sibTransId="{8E3717CB-AF78-4E44-B644-C19E97AB1C94}"/>
    <dgm:cxn modelId="{3B5DAAC3-7EAB-421A-A483-1A7888988149}" type="presOf" srcId="{8D3C2F4E-D002-488C-9125-174D32039DCC}" destId="{20F2D9CC-100C-4305-9346-ADF193E4953B}" srcOrd="0" destOrd="0" presId="urn:microsoft.com/office/officeart/2005/8/layout/process1"/>
    <dgm:cxn modelId="{BEC650CE-76B2-4118-81E2-FC4C15532DDE}" type="presOf" srcId="{8E3717CB-AF78-4E44-B644-C19E97AB1C94}" destId="{B953E056-34AF-4018-8313-FB00BB02FE27}" srcOrd="0" destOrd="0" presId="urn:microsoft.com/office/officeart/2005/8/layout/process1"/>
    <dgm:cxn modelId="{373FDED2-C1E1-41BD-9E94-453804D9508E}" type="presOf" srcId="{FE40BA7C-A216-4C54-A2F3-292C3BDAE525}" destId="{B5AC3C13-107A-4886-A595-161EBD99B823}" srcOrd="0" destOrd="0" presId="urn:microsoft.com/office/officeart/2005/8/layout/process1"/>
    <dgm:cxn modelId="{07C346DC-AD03-4792-A8A0-3B559664655A}" srcId="{8D3C2F4E-D002-488C-9125-174D32039DCC}" destId="{B999B86D-9812-48E5-93AA-6221C53609BE}" srcOrd="2" destOrd="0" parTransId="{257ECB73-268D-4381-91A6-0720B73A430D}" sibTransId="{0BD3D4EC-80DD-42E9-B500-C316594AC780}"/>
    <dgm:cxn modelId="{D71926ED-432F-4812-94E7-DB2CA644AF94}" type="presOf" srcId="{85C3A201-EF44-4B54-AA76-77797CFD5D10}" destId="{AC28D425-8BBE-462E-BADF-AC8ED371E6B1}" srcOrd="0" destOrd="0" presId="urn:microsoft.com/office/officeart/2005/8/layout/process1"/>
    <dgm:cxn modelId="{AF05CDE9-9E69-4CD5-9ECF-59B437958256}" type="presParOf" srcId="{20F2D9CC-100C-4305-9346-ADF193E4953B}" destId="{B5AC3C13-107A-4886-A595-161EBD99B823}" srcOrd="0" destOrd="0" presId="urn:microsoft.com/office/officeart/2005/8/layout/process1"/>
    <dgm:cxn modelId="{6A89CA62-2634-4BE7-8881-6CB7E45CE94B}" type="presParOf" srcId="{20F2D9CC-100C-4305-9346-ADF193E4953B}" destId="{AC28D425-8BBE-462E-BADF-AC8ED371E6B1}" srcOrd="1" destOrd="0" presId="urn:microsoft.com/office/officeart/2005/8/layout/process1"/>
    <dgm:cxn modelId="{90CE137B-A3AD-48C9-A638-4BAA251FF825}" type="presParOf" srcId="{AC28D425-8BBE-462E-BADF-AC8ED371E6B1}" destId="{ACAB3A03-2DFD-446B-8DC8-CF4F705A13D6}" srcOrd="0" destOrd="0" presId="urn:microsoft.com/office/officeart/2005/8/layout/process1"/>
    <dgm:cxn modelId="{E9DC80D7-20EC-4633-A914-557F9C989F35}" type="presParOf" srcId="{20F2D9CC-100C-4305-9346-ADF193E4953B}" destId="{771225B6-DA04-42B5-A29A-A05367677A76}" srcOrd="2" destOrd="0" presId="urn:microsoft.com/office/officeart/2005/8/layout/process1"/>
    <dgm:cxn modelId="{0903AE6F-0D3D-4CA8-BDC3-EEE61374641D}" type="presParOf" srcId="{20F2D9CC-100C-4305-9346-ADF193E4953B}" destId="{B953E056-34AF-4018-8313-FB00BB02FE27}" srcOrd="3" destOrd="0" presId="urn:microsoft.com/office/officeart/2005/8/layout/process1"/>
    <dgm:cxn modelId="{EC9C6363-E9D5-4DBD-88ED-46C59A9CD02C}" type="presParOf" srcId="{B953E056-34AF-4018-8313-FB00BB02FE27}" destId="{4F92BB3F-9497-4234-90B3-B1A6FB3BEEFB}" srcOrd="0" destOrd="0" presId="urn:microsoft.com/office/officeart/2005/8/layout/process1"/>
    <dgm:cxn modelId="{042D9D75-EE84-4696-A085-5CA2DDCBCE81}" type="presParOf" srcId="{20F2D9CC-100C-4305-9346-ADF193E4953B}" destId="{1E0A76CC-DE59-4991-A3C8-2867F4E3486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C3C13-107A-4886-A595-161EBD99B823}">
      <dsp:nvSpPr>
        <dsp:cNvPr id="0" name=""/>
        <dsp:cNvSpPr/>
      </dsp:nvSpPr>
      <dsp:spPr>
        <a:xfrm>
          <a:off x="2196" y="409825"/>
          <a:ext cx="2065071" cy="89403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ln>
                <a:solidFill>
                  <a:schemeClr val="lt1">
                    <a:hueOff val="0"/>
                    <a:satOff val="0"/>
                    <a:lumOff val="0"/>
                    <a:alpha val="0"/>
                  </a:schemeClr>
                </a:solidFill>
              </a:ln>
            </a:rPr>
            <a:t>웹사이트 접속</a:t>
          </a:r>
        </a:p>
      </dsp:txBody>
      <dsp:txXfrm>
        <a:off x="28381" y="436010"/>
        <a:ext cx="2012701" cy="841660"/>
      </dsp:txXfrm>
    </dsp:sp>
    <dsp:sp modelId="{AC28D425-8BBE-462E-BADF-AC8ED371E6B1}">
      <dsp:nvSpPr>
        <dsp:cNvPr id="0" name=""/>
        <dsp:cNvSpPr/>
      </dsp:nvSpPr>
      <dsp:spPr>
        <a:xfrm>
          <a:off x="2757956" y="690353"/>
          <a:ext cx="276603" cy="33297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2757956" y="756948"/>
        <a:ext cx="193622" cy="199785"/>
      </dsp:txXfrm>
    </dsp:sp>
    <dsp:sp modelId="{771225B6-DA04-42B5-A29A-A05367677A76}">
      <dsp:nvSpPr>
        <dsp:cNvPr id="0" name=""/>
        <dsp:cNvSpPr/>
      </dsp:nvSpPr>
      <dsp:spPr>
        <a:xfrm>
          <a:off x="3676958" y="409825"/>
          <a:ext cx="2065071" cy="89403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ln>
                <a:solidFill>
                  <a:schemeClr val="lt1">
                    <a:hueOff val="0"/>
                    <a:satOff val="0"/>
                    <a:lumOff val="0"/>
                    <a:alpha val="0"/>
                  </a:schemeClr>
                </a:solidFill>
              </a:ln>
            </a:rPr>
            <a:t>상품 검색</a:t>
          </a:r>
        </a:p>
      </dsp:txBody>
      <dsp:txXfrm>
        <a:off x="3703143" y="436010"/>
        <a:ext cx="2012701" cy="841660"/>
      </dsp:txXfrm>
    </dsp:sp>
    <dsp:sp modelId="{B953E056-34AF-4018-8313-FB00BB02FE27}">
      <dsp:nvSpPr>
        <dsp:cNvPr id="0" name=""/>
        <dsp:cNvSpPr/>
      </dsp:nvSpPr>
      <dsp:spPr>
        <a:xfrm>
          <a:off x="6432718" y="690353"/>
          <a:ext cx="276603" cy="33297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432718" y="756948"/>
        <a:ext cx="193622" cy="199785"/>
      </dsp:txXfrm>
    </dsp:sp>
    <dsp:sp modelId="{1E0A76CC-DE59-4991-A3C8-2867F4E34863}">
      <dsp:nvSpPr>
        <dsp:cNvPr id="0" name=""/>
        <dsp:cNvSpPr/>
      </dsp:nvSpPr>
      <dsp:spPr>
        <a:xfrm>
          <a:off x="7351720" y="409825"/>
          <a:ext cx="2065071" cy="89403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ln>
                <a:solidFill>
                  <a:schemeClr val="lt1">
                    <a:hueOff val="0"/>
                    <a:satOff val="0"/>
                    <a:lumOff val="0"/>
                    <a:alpha val="0"/>
                  </a:schemeClr>
                </a:solidFill>
              </a:ln>
            </a:rPr>
            <a:t>상품 결제</a:t>
          </a:r>
        </a:p>
      </dsp:txBody>
      <dsp:txXfrm>
        <a:off x="7377905" y="436010"/>
        <a:ext cx="2012701" cy="8416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C3C13-107A-4886-A595-161EBD99B823}">
      <dsp:nvSpPr>
        <dsp:cNvPr id="0" name=""/>
        <dsp:cNvSpPr/>
      </dsp:nvSpPr>
      <dsp:spPr>
        <a:xfrm>
          <a:off x="2196" y="409825"/>
          <a:ext cx="2065072" cy="89403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ln>
                <a:solidFill>
                  <a:schemeClr val="lt1">
                    <a:hueOff val="0"/>
                    <a:satOff val="0"/>
                    <a:lumOff val="0"/>
                    <a:alpha val="0"/>
                  </a:schemeClr>
                </a:solidFill>
              </a:ln>
            </a:rPr>
            <a:t>웹사이트 접속</a:t>
          </a:r>
        </a:p>
      </dsp:txBody>
      <dsp:txXfrm>
        <a:off x="28381" y="436010"/>
        <a:ext cx="2012702" cy="841660"/>
      </dsp:txXfrm>
    </dsp:sp>
    <dsp:sp modelId="{AC28D425-8BBE-462E-BADF-AC8ED371E6B1}">
      <dsp:nvSpPr>
        <dsp:cNvPr id="0" name=""/>
        <dsp:cNvSpPr/>
      </dsp:nvSpPr>
      <dsp:spPr>
        <a:xfrm>
          <a:off x="2757957" y="690353"/>
          <a:ext cx="276603" cy="33297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2757957" y="756948"/>
        <a:ext cx="193622" cy="199785"/>
      </dsp:txXfrm>
    </dsp:sp>
    <dsp:sp modelId="{771225B6-DA04-42B5-A29A-A05367677A76}">
      <dsp:nvSpPr>
        <dsp:cNvPr id="0" name=""/>
        <dsp:cNvSpPr/>
      </dsp:nvSpPr>
      <dsp:spPr>
        <a:xfrm>
          <a:off x="3676958" y="409825"/>
          <a:ext cx="2065072" cy="89403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ln>
                <a:solidFill>
                  <a:schemeClr val="lt1">
                    <a:hueOff val="0"/>
                    <a:satOff val="0"/>
                    <a:lumOff val="0"/>
                    <a:alpha val="0"/>
                  </a:schemeClr>
                </a:solidFill>
              </a:ln>
            </a:rPr>
            <a:t>상품 검색</a:t>
          </a:r>
        </a:p>
      </dsp:txBody>
      <dsp:txXfrm>
        <a:off x="3703143" y="436010"/>
        <a:ext cx="2012702" cy="841660"/>
      </dsp:txXfrm>
    </dsp:sp>
    <dsp:sp modelId="{B953E056-34AF-4018-8313-FB00BB02FE27}">
      <dsp:nvSpPr>
        <dsp:cNvPr id="0" name=""/>
        <dsp:cNvSpPr/>
      </dsp:nvSpPr>
      <dsp:spPr>
        <a:xfrm>
          <a:off x="6432719" y="690353"/>
          <a:ext cx="276603" cy="33297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6432719" y="756948"/>
        <a:ext cx="193622" cy="199785"/>
      </dsp:txXfrm>
    </dsp:sp>
    <dsp:sp modelId="{1E0A76CC-DE59-4991-A3C8-2867F4E34863}">
      <dsp:nvSpPr>
        <dsp:cNvPr id="0" name=""/>
        <dsp:cNvSpPr/>
      </dsp:nvSpPr>
      <dsp:spPr>
        <a:xfrm>
          <a:off x="7351721" y="409825"/>
          <a:ext cx="2065072" cy="89403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ln>
                <a:solidFill>
                  <a:schemeClr val="lt1">
                    <a:hueOff val="0"/>
                    <a:satOff val="0"/>
                    <a:lumOff val="0"/>
                    <a:alpha val="0"/>
                  </a:schemeClr>
                </a:solidFill>
              </a:ln>
            </a:rPr>
            <a:t>상품 결제</a:t>
          </a:r>
        </a:p>
      </dsp:txBody>
      <dsp:txXfrm>
        <a:off x="7377906" y="436010"/>
        <a:ext cx="2012702" cy="841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6E89169-AA07-4BDA-9C03-4A032B1607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4D1733-716A-4FAE-B3CC-A7E373583B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CA499-543E-4770-A584-E84FF081449B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AF89A0-5B06-4F72-814D-B68395F77D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125A52-52F9-4C57-BAFC-B09713E3FC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E2AF9-EE83-418A-B45A-0E267D26F5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555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73CBE-EBD3-4E83-AC61-3C404BE75ED2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4F0A6-6400-43FD-A030-0D4732327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067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장애인들의 인터넷 이용률은 점점 증가하고 있으나</a:t>
            </a:r>
            <a:r>
              <a:rPr lang="en-US" altLang="ko-KR" dirty="0"/>
              <a:t>, </a:t>
            </a:r>
            <a:r>
              <a:rPr lang="ko-KR" altLang="en-US" dirty="0"/>
              <a:t>시각 장애인들에게는 너무 많은 이미지 때문에 제대로 된 정보를 접할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F0A6-6400-43FD-A030-0D473232700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555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F0A6-6400-43FD-A030-0D473232700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813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F0A6-6400-43FD-A030-0D473232700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407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F0A6-6400-43FD-A030-0D473232700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09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F0A6-6400-43FD-A030-0D473232700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547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F0A6-6400-43FD-A030-0D473232700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554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F0A6-6400-43FD-A030-0D473232700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498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ko-KR" sz="1800" b="0" i="0" spc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React</a:t>
            </a:r>
            <a:r>
              <a:rPr lang="ko-KR" altLang="en-US" sz="1800" b="0" i="0" spc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800" b="0" i="0" spc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Spring boot</a:t>
            </a:r>
            <a:r>
              <a:rPr lang="ko-KR" altLang="en-US" sz="1800" b="0" i="0" spc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서로 통신하기 위해 각자 사용하는 포트를 상대방에게 추가함 </a:t>
            </a:r>
            <a:endParaRPr lang="ko-KR" altLang="en-US" sz="1800" b="0" i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F0A6-6400-43FD-A030-0D473232700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57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React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Spring boot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연동을 위해 </a:t>
            </a:r>
            <a:r>
              <a:rPr lang="en-US" altLang="ko-KR" sz="1800" b="0" i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axios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라이브러리를 사용하였고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비동기 호출 방식을 사용함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F0A6-6400-43FD-A030-0D473232700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463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F0A6-6400-43FD-A030-0D473232700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129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시각장애인의 경우 웹 브라우저의 도움을 받아 텍스트를 음성으로 변환하여 들을 수 있으나</a:t>
            </a:r>
            <a:r>
              <a:rPr lang="en-US" altLang="ko-KR" dirty="0"/>
              <a:t>, </a:t>
            </a:r>
            <a:r>
              <a:rPr lang="ko-KR" altLang="en-US" dirty="0"/>
              <a:t>기존 쇼핑몰의 경우</a:t>
            </a:r>
            <a:r>
              <a:rPr lang="en-US" altLang="ko-KR" dirty="0"/>
              <a:t> </a:t>
            </a:r>
            <a:r>
              <a:rPr lang="ko-KR" altLang="en-US" dirty="0"/>
              <a:t>한 화면에 표시되는 정보가 많아 시각 장애인이 원하는 정보를 찾는 것이 불가능에 가까웠다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F0A6-6400-43FD-A030-0D473232700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432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사진과 텍스트로 정보를 찾고 접근하는 기존 쇼핑몰과 달리 음성인식 쇼핑몰은 모든 과정을 마이크와 스피커를 통해 진행한다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F0A6-6400-43FD-A030-0D473232700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241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기존에도 음성 주문을 지원하는 서비스들이 있었으나</a:t>
            </a:r>
            <a:r>
              <a:rPr lang="en-US" altLang="ko-KR" dirty="0"/>
              <a:t>, </a:t>
            </a:r>
            <a:r>
              <a:rPr lang="ko-KR" altLang="en-US" dirty="0"/>
              <a:t>음성으로 조작만 가능할 뿐 피드백은 화면으로 전달하여 시각장애인들이 사용할 수 없었다</a:t>
            </a:r>
            <a:r>
              <a:rPr lang="en-US" altLang="ko-KR" dirty="0"/>
              <a:t>. </a:t>
            </a:r>
            <a:r>
              <a:rPr lang="ko-KR" altLang="en-US" dirty="0"/>
              <a:t>또한 구매하기 등의 기능들은 음성으로 조작할 수 없었다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F0A6-6400-43FD-A030-0D473232700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158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음성 인식 쇼핑몰은 사용자와 대화하듯 음성으로만 모든 정보 전달을 수행하며</a:t>
            </a:r>
            <a:r>
              <a:rPr lang="en-US" altLang="ko-KR" dirty="0"/>
              <a:t>, </a:t>
            </a:r>
            <a:r>
              <a:rPr lang="ko-KR" altLang="en-US" dirty="0"/>
              <a:t>항상 먼저 사용자에게 선택지를 부여하여 사용자가 쇼핑 로직에서 길을 잃지 않도록 도와준다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F0A6-6400-43FD-A030-0D473232700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337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Google</a:t>
            </a:r>
            <a:r>
              <a:rPr lang="ko-KR" altLang="en-US" dirty="0"/>
              <a:t>의 </a:t>
            </a:r>
            <a:r>
              <a:rPr lang="en-US" altLang="ko-KR" dirty="0"/>
              <a:t>Speech-to-Text </a:t>
            </a:r>
            <a:r>
              <a:rPr lang="en-US" altLang="ko-KR" dirty="0" err="1"/>
              <a:t>api</a:t>
            </a:r>
            <a:r>
              <a:rPr lang="ko-KR" altLang="en-US" dirty="0"/>
              <a:t>를 이용해 사용자의 음성을 텍스트로 변환시킨 뒤</a:t>
            </a:r>
            <a:r>
              <a:rPr lang="en-US" altLang="ko-KR" dirty="0"/>
              <a:t>, </a:t>
            </a:r>
            <a:r>
              <a:rPr lang="ko-KR" altLang="en-US" dirty="0"/>
              <a:t>필터링을 통해 필요한 </a:t>
            </a:r>
            <a:r>
              <a:rPr lang="en-US" altLang="ko-KR" dirty="0"/>
              <a:t>argument</a:t>
            </a:r>
            <a:r>
              <a:rPr lang="ko-KR" altLang="en-US" dirty="0"/>
              <a:t>만 추출한다</a:t>
            </a:r>
            <a:r>
              <a:rPr lang="en-US" altLang="ko-KR" dirty="0"/>
              <a:t>. </a:t>
            </a:r>
            <a:r>
              <a:rPr lang="ko-KR" altLang="en-US" dirty="0"/>
              <a:t>이후 이 </a:t>
            </a:r>
            <a:r>
              <a:rPr lang="en-US" altLang="ko-KR" dirty="0"/>
              <a:t>argument</a:t>
            </a:r>
            <a:r>
              <a:rPr lang="ko-KR" altLang="en-US" dirty="0"/>
              <a:t>들을 이용하여 조건에 맞는 함수를 호출하게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F0A6-6400-43FD-A030-0D473232700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81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쇼핑몰을 그대로 이용하되</a:t>
            </a:r>
            <a:r>
              <a:rPr lang="en-US" altLang="ko-KR" dirty="0"/>
              <a:t>, </a:t>
            </a:r>
            <a:r>
              <a:rPr lang="ko-KR" altLang="en-US" dirty="0"/>
              <a:t>제어를 음성으로 진행하는 컨셉이기에 일반적인 쇼핑몰의 구조를 따르는 데모 사이트를 제작함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F0A6-6400-43FD-A030-0D473232700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362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F0A6-6400-43FD-A030-0D473232700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373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4F0A6-6400-43FD-A030-0D473232700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141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 hasCustomPrompt="1"/>
          </p:nvPr>
        </p:nvSpPr>
        <p:spPr>
          <a:xfrm>
            <a:off x="3167063" y="4396120"/>
            <a:ext cx="5872163" cy="811212"/>
          </a:xfrm>
        </p:spPr>
        <p:txBody>
          <a:bodyPr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소속을 입력하십시오</a:t>
            </a:r>
          </a:p>
        </p:txBody>
      </p:sp>
      <p:sp>
        <p:nvSpPr>
          <p:cNvPr id="16" name="제목 1"/>
          <p:cNvSpPr>
            <a:spLocks noGrp="1"/>
          </p:cNvSpPr>
          <p:nvPr>
            <p:ph type="ctrTitle"/>
          </p:nvPr>
        </p:nvSpPr>
        <p:spPr>
          <a:xfrm>
            <a:off x="1524000" y="1358781"/>
            <a:ext cx="9144000" cy="786212"/>
          </a:xfrm>
        </p:spPr>
        <p:txBody>
          <a:bodyPr/>
          <a:lstStyle>
            <a:lvl1pPr algn="ctr">
              <a:defRPr>
                <a:latin typeface="Century" panose="02040604050505020304" pitchFamily="18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13" name="제목 1"/>
          <p:cNvSpPr txBox="1">
            <a:spLocks/>
          </p:cNvSpPr>
          <p:nvPr userDrawn="1"/>
        </p:nvSpPr>
        <p:spPr>
          <a:xfrm>
            <a:off x="4293178" y="2745100"/>
            <a:ext cx="3605645" cy="786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755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과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6014" y="25639"/>
            <a:ext cx="11815985" cy="839490"/>
          </a:xfrm>
        </p:spPr>
        <p:txBody>
          <a:bodyPr>
            <a:normAutofit/>
          </a:bodyPr>
          <a:lstStyle>
            <a:lvl1pPr algn="l">
              <a:defRPr sz="3200">
                <a:solidFill>
                  <a:srgbClr val="25364D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906FD-BF5E-476F-B4F5-AE74BE465E2D}" type="datetime1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Vision &amp; Learning Laboratory, Dept. of Computer science and engineering, </a:t>
            </a:r>
            <a:r>
              <a:rPr lang="en-US" altLang="ko-KR" dirty="0" err="1"/>
              <a:t>Inha</a:t>
            </a:r>
            <a:r>
              <a:rPr lang="en-US" altLang="ko-KR" dirty="0"/>
              <a:t> Univ.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 flipV="1">
            <a:off x="0" y="857251"/>
            <a:ext cx="12192000" cy="15756"/>
          </a:xfrm>
          <a:prstGeom prst="line">
            <a:avLst/>
          </a:prstGeom>
          <a:ln w="12700">
            <a:solidFill>
              <a:srgbClr val="25364D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351089" y="1179320"/>
            <a:ext cx="11412865" cy="4997643"/>
          </a:xfrm>
        </p:spPr>
        <p:txBody>
          <a:bodyPr>
            <a:noAutofit/>
          </a:bodyPr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ü"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24878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6014" y="25639"/>
            <a:ext cx="11815985" cy="857250"/>
          </a:xfrm>
        </p:spPr>
        <p:txBody>
          <a:bodyPr>
            <a:normAutofit/>
          </a:bodyPr>
          <a:lstStyle>
            <a:lvl1pPr algn="l">
              <a:defRPr sz="3200" b="0">
                <a:solidFill>
                  <a:srgbClr val="25364D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D2169-FCA7-440C-BF6E-93622493AE46}" type="datetime1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Vision &amp; Learning Laboratory, Dept. of Computer science and engineering, </a:t>
            </a:r>
            <a:r>
              <a:rPr lang="en-US" altLang="ko-KR" dirty="0" err="1"/>
              <a:t>Inha</a:t>
            </a:r>
            <a:r>
              <a:rPr lang="en-US" altLang="ko-KR" dirty="0"/>
              <a:t> Univ.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 flipV="1">
            <a:off x="0" y="857251"/>
            <a:ext cx="12192000" cy="15756"/>
          </a:xfrm>
          <a:prstGeom prst="line">
            <a:avLst/>
          </a:prstGeom>
          <a:ln w="12700">
            <a:solidFill>
              <a:srgbClr val="25364D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125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287B4-440A-42ED-971D-354F11E2489F}" type="datetime1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Vision &amp; Learning Laboratory, Dept. of Computer science and engineering, </a:t>
            </a:r>
            <a:r>
              <a:rPr lang="en-US" altLang="ko-KR" dirty="0" err="1"/>
              <a:t>Inha</a:t>
            </a:r>
            <a:r>
              <a:rPr lang="en-US" altLang="ko-KR" dirty="0"/>
              <a:t> Univ.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503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0" y="64911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D1296-4C32-4A94-A890-688291B048A9}" type="datetime1">
              <a:rPr lang="ko-KR" altLang="en-US" smtClean="0"/>
              <a:t>2021-09-29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743200" y="6503683"/>
            <a:ext cx="670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911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34DE9-D00F-47B4-8EDC-BCE3BCB3A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13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0" r:id="rId3"/>
    <p:sldLayoutId id="2147483655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hankookilbo.com/News/Read/20170212209197000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blenews.co.kr/News/NewsContent.aspx?CategoryCode=0006&amp;NewsCode=000620180312112546134726#z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>
            <a:spLocks noGrp="1"/>
          </p:cNvSpPr>
          <p:nvPr>
            <p:ph type="ctrTitle"/>
          </p:nvPr>
        </p:nvSpPr>
        <p:spPr>
          <a:xfrm>
            <a:off x="602717" y="1958576"/>
            <a:ext cx="10986566" cy="7862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dirty="0"/>
              <a:t>시각 장애인을 위한 음성 쇼핑 서비스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sz="quarter" idx="10"/>
          </p:nvPr>
        </p:nvSpPr>
        <p:spPr>
          <a:xfrm>
            <a:off x="2237780" y="3662340"/>
            <a:ext cx="7716441" cy="104880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dirty="0" err="1">
                <a:solidFill>
                  <a:srgbClr val="25374D"/>
                </a:solidFill>
                <a:latin typeface="Century"/>
                <a:ea typeface="+mj-ea"/>
                <a:cs typeface="+mj-cs"/>
              </a:rPr>
              <a:t>거북목</a:t>
            </a:r>
            <a:r>
              <a:rPr lang="ko-KR" altLang="en-US" dirty="0">
                <a:solidFill>
                  <a:srgbClr val="25374D"/>
                </a:solidFill>
                <a:latin typeface="Century"/>
                <a:ea typeface="+mj-ea"/>
                <a:cs typeface="+mj-cs"/>
              </a:rPr>
              <a:t> </a:t>
            </a:r>
            <a:r>
              <a:rPr lang="ko-KR" altLang="en-US" dirty="0" err="1">
                <a:solidFill>
                  <a:srgbClr val="25374D"/>
                </a:solidFill>
                <a:latin typeface="Century"/>
                <a:ea typeface="+mj-ea"/>
                <a:cs typeface="+mj-cs"/>
              </a:rPr>
              <a:t>어벤져스</a:t>
            </a:r>
            <a:endParaRPr lang="ko-KR" altLang="en-US" dirty="0">
              <a:solidFill>
                <a:srgbClr val="25374D"/>
              </a:solidFill>
              <a:latin typeface="Century"/>
              <a:ea typeface="+mj-ea"/>
              <a:cs typeface="+mj-cs"/>
            </a:endParaRPr>
          </a:p>
          <a:p>
            <a:pPr lvl="0">
              <a:defRPr/>
            </a:pPr>
            <a:r>
              <a:rPr lang="ko-KR" altLang="en-US" dirty="0" err="1">
                <a:solidFill>
                  <a:srgbClr val="25374D"/>
                </a:solidFill>
                <a:latin typeface="Century"/>
                <a:ea typeface="+mj-ea"/>
                <a:cs typeface="+mj-cs"/>
              </a:rPr>
              <a:t>조범진</a:t>
            </a:r>
            <a:r>
              <a:rPr lang="en-US" altLang="ko-KR" dirty="0">
                <a:solidFill>
                  <a:srgbClr val="25374D"/>
                </a:solidFill>
                <a:latin typeface="Century"/>
                <a:ea typeface="+mj-ea"/>
                <a:cs typeface="+mj-cs"/>
              </a:rPr>
              <a:t> (12141621) · </a:t>
            </a:r>
            <a:r>
              <a:rPr lang="ko-KR" altLang="en-US" dirty="0">
                <a:solidFill>
                  <a:srgbClr val="25374D"/>
                </a:solidFill>
                <a:latin typeface="Century"/>
                <a:ea typeface="+mj-ea"/>
                <a:cs typeface="+mj-cs"/>
              </a:rPr>
              <a:t>김성원</a:t>
            </a:r>
            <a:r>
              <a:rPr lang="en-US" altLang="ko-KR" dirty="0">
                <a:solidFill>
                  <a:srgbClr val="25374D"/>
                </a:solidFill>
                <a:latin typeface="Century"/>
                <a:ea typeface="+mj-ea"/>
                <a:cs typeface="+mj-cs"/>
              </a:rPr>
              <a:t> (12151362) · </a:t>
            </a:r>
            <a:r>
              <a:rPr lang="ko-KR" altLang="en-US" dirty="0">
                <a:solidFill>
                  <a:srgbClr val="25374D"/>
                </a:solidFill>
                <a:latin typeface="Century"/>
                <a:ea typeface="+mj-ea"/>
                <a:cs typeface="+mj-cs"/>
              </a:rPr>
              <a:t>김진우</a:t>
            </a:r>
            <a:r>
              <a:rPr lang="en-US" altLang="ko-KR" dirty="0">
                <a:solidFill>
                  <a:srgbClr val="25374D"/>
                </a:solidFill>
                <a:latin typeface="Century"/>
                <a:ea typeface="+mj-ea"/>
                <a:cs typeface="+mj-cs"/>
              </a:rPr>
              <a:t> (12161550)</a:t>
            </a:r>
          </a:p>
        </p:txBody>
      </p:sp>
      <p:sp>
        <p:nvSpPr>
          <p:cNvPr id="7" name="내용 개체 틀 1"/>
          <p:cNvSpPr txBox="1"/>
          <p:nvPr/>
        </p:nvSpPr>
        <p:spPr>
          <a:xfrm>
            <a:off x="3159917" y="3024642"/>
            <a:ext cx="5872163" cy="45087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Wingdings"/>
              <a:buNone/>
              <a:defRPr lang="ko-KR" altLang="en-US" sz="2000" b="1" kern="1200" dirty="0" smtClean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solidFill>
                  <a:srgbClr val="25374D"/>
                </a:solidFill>
                <a:latin typeface="Century"/>
                <a:ea typeface="+mj-ea"/>
                <a:cs typeface="+mj-cs"/>
              </a:rPr>
              <a:t>2021.09.13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4508458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[2021-2] CSE-4205-002 Capstone Design in CSE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FA0F-7BB6-474C-989A-5A2C15DB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Front-end: </a:t>
            </a:r>
            <a:r>
              <a:rPr lang="ko-KR" altLang="en-US" dirty="0">
                <a:latin typeface="+mj-lt"/>
              </a:rPr>
              <a:t>음성 인식 쇼핑몰 사이트 구축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874A65-F7B2-4952-A1F2-3CD06C72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BD98FFC-4035-406A-8911-BC3B726F5A78}"/>
              </a:ext>
            </a:extLst>
          </p:cNvPr>
          <p:cNvSpPr txBox="1">
            <a:spLocks/>
          </p:cNvSpPr>
          <p:nvPr/>
        </p:nvSpPr>
        <p:spPr>
          <a:xfrm>
            <a:off x="351089" y="1179320"/>
            <a:ext cx="11412865" cy="4997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 </a:t>
            </a:r>
            <a:r>
              <a:rPr lang="ko-KR" altLang="en-US" sz="2000" dirty="0"/>
              <a:t>일반적인 쇼핑몰 사이트의 구조를 따름</a:t>
            </a:r>
            <a:endParaRPr lang="en-US" altLang="ko-KR" sz="2000" dirty="0"/>
          </a:p>
          <a:p>
            <a:pPr lvl="1"/>
            <a:r>
              <a:rPr lang="ko-KR" altLang="en-US" sz="1800" dirty="0"/>
              <a:t>기존 쇼핑몰 사이트 </a:t>
            </a:r>
            <a:r>
              <a:rPr lang="en-US" altLang="ko-KR" sz="1800" dirty="0"/>
              <a:t>+ </a:t>
            </a:r>
            <a:r>
              <a:rPr lang="ko-KR" altLang="en-US" sz="1800" dirty="0"/>
              <a:t>음성인식 솔루션을 표현하기 위함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 회원가입 페이지</a:t>
            </a:r>
            <a:endParaRPr lang="en-US" altLang="ko-KR" sz="2000" dirty="0"/>
          </a:p>
          <a:p>
            <a:pPr lvl="1"/>
            <a:r>
              <a:rPr lang="en-US" altLang="ko-KR" sz="1800" dirty="0"/>
              <a:t>DB</a:t>
            </a:r>
            <a:r>
              <a:rPr lang="ko-KR" altLang="en-US" sz="1800" dirty="0"/>
              <a:t>와 연동 예정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 상품 정보 페이지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 상품 상세 페이지</a:t>
            </a:r>
            <a:endParaRPr lang="en-US" altLang="ko-KR" sz="2000" dirty="0"/>
          </a:p>
          <a:p>
            <a:pPr lvl="1"/>
            <a:r>
              <a:rPr lang="ko-KR" altLang="en-US" sz="1800" dirty="0"/>
              <a:t>가격 및</a:t>
            </a:r>
            <a:r>
              <a:rPr lang="en-US" altLang="ko-KR" sz="1800" dirty="0"/>
              <a:t> </a:t>
            </a:r>
            <a:r>
              <a:rPr lang="ko-KR" altLang="en-US" sz="1800" dirty="0"/>
              <a:t>배송 정보</a:t>
            </a:r>
            <a:r>
              <a:rPr lang="en-US" altLang="ko-KR" sz="1800" dirty="0"/>
              <a:t>, </a:t>
            </a:r>
            <a:r>
              <a:rPr lang="ko-KR" altLang="en-US" sz="1800" dirty="0"/>
              <a:t>장바구니</a:t>
            </a:r>
            <a:r>
              <a:rPr lang="en-US" altLang="ko-KR" sz="1800" dirty="0"/>
              <a:t>, </a:t>
            </a:r>
            <a:r>
              <a:rPr lang="ko-KR" altLang="en-US" sz="1800" dirty="0"/>
              <a:t>결제하기 포함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장바구니 페이지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5069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FA0F-7BB6-474C-989A-5A2C15DB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회원가입 페이지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874A65-F7B2-4952-A1F2-3CD06C72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0AF12A-DB23-4D75-AB50-BE63FFF655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3" y="993516"/>
            <a:ext cx="6708193" cy="560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95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FA0F-7BB6-474C-989A-5A2C15DB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상품 페이지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874A65-F7B2-4952-A1F2-3CD06C72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893AD8-0271-4E9A-A964-6E8FA152ED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3"/>
          <a:stretch/>
        </p:blipFill>
        <p:spPr>
          <a:xfrm>
            <a:off x="480136" y="1124548"/>
            <a:ext cx="5978925" cy="3785382"/>
          </a:xfrm>
          <a:prstGeom prst="rect">
            <a:avLst/>
          </a:prstGeom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0D8814-211B-43F2-8300-8D91D8D23D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87" y="2722813"/>
            <a:ext cx="5878677" cy="3668049"/>
          </a:xfrm>
          <a:prstGeom prst="rect">
            <a:avLst/>
          </a:prstGeom>
          <a:effectLst>
            <a:outerShdw blurRad="177800" dist="38100" dir="13500000" algn="b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7921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FA0F-7BB6-474C-989A-5A2C15DB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장바구니 페이지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874A65-F7B2-4952-A1F2-3CD06C72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ED91A4C-9447-43DF-90F1-1F0F9527C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60" y="1271218"/>
            <a:ext cx="9518279" cy="502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47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FA0F-7BB6-474C-989A-5A2C15DB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Back-end: </a:t>
            </a:r>
            <a:r>
              <a:rPr lang="ko-KR" altLang="en-US" dirty="0">
                <a:latin typeface="+mj-lt"/>
              </a:rPr>
              <a:t>회원 관리 시스템 구축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874A65-F7B2-4952-A1F2-3CD06C72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BD98FFC-4035-406A-8911-BC3B726F5A78}"/>
              </a:ext>
            </a:extLst>
          </p:cNvPr>
          <p:cNvSpPr txBox="1">
            <a:spLocks/>
          </p:cNvSpPr>
          <p:nvPr/>
        </p:nvSpPr>
        <p:spPr>
          <a:xfrm>
            <a:off x="351089" y="1179320"/>
            <a:ext cx="11412865" cy="4997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 회원가입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로그아웃 기능 구현</a:t>
            </a:r>
            <a:endParaRPr lang="en-US" altLang="ko-KR" dirty="0"/>
          </a:p>
          <a:p>
            <a:pPr lvl="1"/>
            <a:r>
              <a:rPr lang="ko-KR" altLang="en-US" dirty="0" err="1"/>
              <a:t>배송지</a:t>
            </a:r>
            <a:r>
              <a:rPr lang="en-US" altLang="ko-KR" dirty="0"/>
              <a:t>, </a:t>
            </a:r>
            <a:r>
              <a:rPr lang="ko-KR" altLang="en-US" dirty="0"/>
              <a:t>카드 정보 등  회원 정보를 저장하기 위함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 글쓰기 기능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관리자</a:t>
            </a:r>
            <a:r>
              <a:rPr lang="en-US" altLang="ko-KR" dirty="0"/>
              <a:t>, </a:t>
            </a:r>
            <a:r>
              <a:rPr lang="ko-KR" altLang="en-US" dirty="0"/>
              <a:t>일반유저 구분 기능 </a:t>
            </a:r>
            <a:endParaRPr lang="en-US" altLang="ko-KR" dirty="0"/>
          </a:p>
          <a:p>
            <a:pPr lvl="1"/>
            <a:r>
              <a:rPr lang="ko-KR" altLang="en-US" dirty="0"/>
              <a:t>관리자로 지정한 계정만 글쓰기</a:t>
            </a:r>
            <a:r>
              <a:rPr lang="en-US" altLang="ko-KR" dirty="0"/>
              <a:t>, </a:t>
            </a:r>
            <a:r>
              <a:rPr lang="ko-KR" altLang="en-US" dirty="0"/>
              <a:t>삭제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ko-KR" altLang="en-US" dirty="0"/>
              <a:t>연동</a:t>
            </a:r>
            <a:endParaRPr lang="en-US" altLang="ko-KR" dirty="0"/>
          </a:p>
          <a:p>
            <a:pPr lvl="1"/>
            <a:r>
              <a:rPr lang="ko-KR" altLang="en-US" dirty="0"/>
              <a:t>가입한 회원</a:t>
            </a:r>
            <a:r>
              <a:rPr lang="en-US" altLang="ko-KR" dirty="0"/>
              <a:t>, </a:t>
            </a:r>
            <a:r>
              <a:rPr lang="ko-KR" altLang="en-US" dirty="0"/>
              <a:t>게시판 글</a:t>
            </a:r>
            <a:r>
              <a:rPr lang="en-US" altLang="ko-KR" dirty="0"/>
              <a:t>, </a:t>
            </a:r>
            <a:r>
              <a:rPr lang="ko-KR" altLang="en-US" dirty="0"/>
              <a:t>관리자여부</a:t>
            </a:r>
          </a:p>
        </p:txBody>
      </p:sp>
    </p:spTree>
    <p:extLst>
      <p:ext uri="{BB962C8B-B14F-4D97-AF65-F5344CB8AC3E}">
        <p14:creationId xmlns:p14="http://schemas.microsoft.com/office/powerpoint/2010/main" val="300365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FA0F-7BB6-474C-989A-5A2C15DB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화면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874A65-F7B2-4952-A1F2-3CD06C72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95EDCA3-9A23-437F-B81C-32C311C2C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41" y="1176462"/>
            <a:ext cx="11129317" cy="4998236"/>
          </a:xfrm>
        </p:spPr>
      </p:pic>
    </p:spTree>
    <p:extLst>
      <p:ext uri="{BB962C8B-B14F-4D97-AF65-F5344CB8AC3E}">
        <p14:creationId xmlns:p14="http://schemas.microsoft.com/office/powerpoint/2010/main" val="2573171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FA0F-7BB6-474C-989A-5A2C15DB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</a:t>
            </a:r>
            <a:r>
              <a:rPr lang="en-US" altLang="ko-KR" dirty="0"/>
              <a:t> </a:t>
            </a:r>
            <a:r>
              <a:rPr lang="ko-KR" altLang="en-US" dirty="0"/>
              <a:t>시스템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874A65-F7B2-4952-A1F2-3CD06C72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1D01ABE-6AB4-4563-9B56-6D01E3370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ko-KR" altLang="en-US" dirty="0"/>
              <a:t>와의 연동을 통해 회원정보 저장</a:t>
            </a:r>
            <a:r>
              <a:rPr lang="en-US" altLang="ko-KR" dirty="0"/>
              <a:t>(password</a:t>
            </a:r>
            <a:r>
              <a:rPr lang="ko-KR" altLang="en-US" dirty="0"/>
              <a:t>는 보안처리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4DA3DE5-3D54-4B99-B228-E6388A02C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052" y="1866417"/>
            <a:ext cx="7316937" cy="44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8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FA0F-7BB6-474C-989A-5A2C15DB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</a:t>
            </a:r>
            <a:r>
              <a:rPr lang="en-US" altLang="ko-KR" dirty="0"/>
              <a:t> </a:t>
            </a:r>
            <a:r>
              <a:rPr lang="ko-KR" altLang="en-US" dirty="0"/>
              <a:t>시스템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874A65-F7B2-4952-A1F2-3CD06C72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1D01ABE-6AB4-4563-9B56-6D01E3370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ko-KR" altLang="en-US" dirty="0"/>
              <a:t>시스템에서 관리자와 회원을 구분</a:t>
            </a:r>
            <a:r>
              <a:rPr lang="en-US" altLang="ko-KR" dirty="0"/>
              <a:t>(</a:t>
            </a:r>
            <a:r>
              <a:rPr lang="ko-KR" altLang="en-US" dirty="0"/>
              <a:t>사용자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role</a:t>
            </a:r>
            <a:r>
              <a:rPr lang="ko-KR" altLang="en-US" dirty="0"/>
              <a:t>의 값을 맵핑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C4CC789-313C-4877-962F-54CC1CB75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85" y="2285259"/>
            <a:ext cx="5050766" cy="2945027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39EDB63-260E-4E7A-8272-D9E527C55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447" y="2285259"/>
            <a:ext cx="5407891" cy="294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66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FA0F-7BB6-474C-989A-5A2C15DB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874A65-F7B2-4952-A1F2-3CD06C72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CF71E99-F8AD-49EB-B79F-A52797F45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438" y="1049648"/>
            <a:ext cx="4901123" cy="52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8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FA0F-7BB6-474C-989A-5A2C15DB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Spring + React.js </a:t>
            </a:r>
            <a:r>
              <a:rPr lang="ko-KR" altLang="en-US" dirty="0"/>
              <a:t>연동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874A65-F7B2-4952-A1F2-3CD06C72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E50787-879A-49F7-AF9F-E233DD7B4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14" y="2228006"/>
            <a:ext cx="5538386" cy="345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D821CF4-BBD3-4CBD-BB00-6595FCA6D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089" y="1179320"/>
            <a:ext cx="11412865" cy="4997643"/>
          </a:xfrm>
        </p:spPr>
        <p:txBody>
          <a:bodyPr/>
          <a:lstStyle/>
          <a:p>
            <a:r>
              <a:rPr lang="ko-KR" altLang="en-US" dirty="0"/>
              <a:t>포트 설정 </a:t>
            </a:r>
            <a:r>
              <a:rPr lang="en-US" altLang="ko-KR" dirty="0"/>
              <a:t>(Spring:8080, React.js:3000)</a:t>
            </a:r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3F3D237-1AE6-439A-B178-F8C59DEA4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525" y="2701875"/>
            <a:ext cx="5367501" cy="234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40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C22A4-466F-431F-BE28-6339F37C8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진행사항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5B93EB-BC50-43AC-88B9-7D3E15345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0EE0A1-0BE3-4641-A295-A5AE956AF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1</a:t>
            </a:r>
            <a:r>
              <a:rPr lang="ko-KR" altLang="en-US" sz="2000" dirty="0"/>
              <a:t>주차</a:t>
            </a:r>
            <a:r>
              <a:rPr lang="en-US" altLang="ko-KR" sz="2000" dirty="0"/>
              <a:t>: </a:t>
            </a:r>
            <a:r>
              <a:rPr lang="ko-KR" altLang="en-US" sz="2000" dirty="0"/>
              <a:t>프로젝트 주제 선정을 위한 자료 조사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</a:t>
            </a:r>
            <a:r>
              <a:rPr lang="ko-KR" altLang="en-US" sz="2000" dirty="0"/>
              <a:t>주차</a:t>
            </a:r>
            <a:r>
              <a:rPr lang="en-US" altLang="ko-KR" sz="2000" dirty="0"/>
              <a:t>: </a:t>
            </a:r>
            <a:r>
              <a:rPr lang="ko-KR" altLang="en-US" sz="2000" dirty="0"/>
              <a:t>세부 주제 선정 및 관련 기술 동향 조사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3</a:t>
            </a:r>
            <a:r>
              <a:rPr lang="ko-KR" altLang="en-US" sz="2000" dirty="0"/>
              <a:t>주차</a:t>
            </a:r>
            <a:r>
              <a:rPr lang="en-US" altLang="ko-KR" sz="2000" dirty="0"/>
              <a:t>: </a:t>
            </a:r>
            <a:r>
              <a:rPr lang="ko-KR" altLang="en-US" sz="2000" dirty="0"/>
              <a:t>웹 페이지 프로토타입 설계 및 회원 관리 서비스 구축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4</a:t>
            </a:r>
            <a:r>
              <a:rPr lang="ko-KR" altLang="en-US" sz="2000" dirty="0"/>
              <a:t>주차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백엔드</a:t>
            </a:r>
            <a:r>
              <a:rPr lang="ko-KR" altLang="en-US" sz="2000" dirty="0"/>
              <a:t> </a:t>
            </a:r>
            <a:r>
              <a:rPr lang="en-US" altLang="ko-KR" sz="2000" dirty="0"/>
              <a:t>DB </a:t>
            </a:r>
            <a:r>
              <a:rPr lang="ko-KR" altLang="en-US" sz="2000" dirty="0"/>
              <a:t>구축 및 웹 페이지 제작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59839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FA0F-7BB6-474C-989A-5A2C15DB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Spring + React.js </a:t>
            </a:r>
            <a:r>
              <a:rPr lang="ko-KR" altLang="en-US" dirty="0"/>
              <a:t>연동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874A65-F7B2-4952-A1F2-3CD06C72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4B15C7-64FB-40A6-8A47-A1AC7D5DD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33" y="1323190"/>
            <a:ext cx="5001667" cy="24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17A5176-3A1D-4426-9350-3D09441E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33" y="1737422"/>
            <a:ext cx="5001667" cy="395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96F4D111-16ED-406B-8B80-E71F673B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13" y="1323190"/>
            <a:ext cx="4550757" cy="68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78DCBD0D-26A3-461A-869E-D8C1DE52E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13" y="2278067"/>
            <a:ext cx="4550757" cy="341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849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B056B-5A92-4527-8355-6DFAA5965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추후 진행 방향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26AF41-04B2-483F-A400-9922733D6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8FFA9BE-A0B9-4925-8582-121A845BDA92}"/>
              </a:ext>
            </a:extLst>
          </p:cNvPr>
          <p:cNvSpPr txBox="1">
            <a:spLocks/>
          </p:cNvSpPr>
          <p:nvPr/>
        </p:nvSpPr>
        <p:spPr>
          <a:xfrm>
            <a:off x="503489" y="1331720"/>
            <a:ext cx="11412865" cy="4997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>
                <a:latin typeface="+mj-ea"/>
                <a:ea typeface="+mj-ea"/>
              </a:rPr>
              <a:t>Front-end :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실제 쇼핑몰에서 가져온 상품 정보 반영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>
                <a:latin typeface="+mj-ea"/>
                <a:ea typeface="+mj-ea"/>
              </a:rPr>
              <a:t>음성 인식 </a:t>
            </a:r>
            <a:r>
              <a:rPr lang="en-US" altLang="ko-KR" dirty="0">
                <a:latin typeface="+mj-ea"/>
                <a:ea typeface="+mj-ea"/>
              </a:rPr>
              <a:t>section</a:t>
            </a:r>
            <a:r>
              <a:rPr lang="ko-KR" altLang="en-US" dirty="0">
                <a:latin typeface="+mj-ea"/>
                <a:ea typeface="+mj-ea"/>
              </a:rPr>
              <a:t> 수정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>
                <a:latin typeface="+mj-ea"/>
                <a:ea typeface="+mj-ea"/>
              </a:rPr>
              <a:t>관리자 계정 접근을 위한 </a:t>
            </a:r>
            <a:r>
              <a:rPr lang="en-US" altLang="ko-KR" dirty="0">
                <a:latin typeface="+mj-ea"/>
                <a:ea typeface="+mj-ea"/>
              </a:rPr>
              <a:t>admin </a:t>
            </a:r>
            <a:r>
              <a:rPr lang="ko-KR" altLang="en-US" dirty="0">
                <a:latin typeface="+mj-ea"/>
                <a:ea typeface="+mj-ea"/>
              </a:rPr>
              <a:t>페이지 구현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Back-end : </a:t>
            </a:r>
          </a:p>
          <a:p>
            <a:pPr lvl="2"/>
            <a:r>
              <a:rPr lang="ko-KR" altLang="en-US" dirty="0"/>
              <a:t>코드 수정을 통해 </a:t>
            </a:r>
            <a:r>
              <a:rPr lang="en-US" altLang="ko-KR" dirty="0"/>
              <a:t>front </a:t>
            </a:r>
            <a:r>
              <a:rPr lang="ko-KR" altLang="en-US" dirty="0"/>
              <a:t>부분과의 연동</a:t>
            </a:r>
            <a:r>
              <a:rPr lang="en-US" altLang="ko-KR" dirty="0"/>
              <a:t>(react, spring </a:t>
            </a:r>
            <a:r>
              <a:rPr lang="ko-KR" altLang="en-US" dirty="0"/>
              <a:t>연동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음성 인식 </a:t>
            </a:r>
            <a:r>
              <a:rPr lang="en-US" altLang="ko-KR" dirty="0" err="1">
                <a:latin typeface="+mj-ea"/>
                <a:ea typeface="+mj-ea"/>
              </a:rPr>
              <a:t>api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도입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>
                <a:latin typeface="+mj-ea"/>
                <a:ea typeface="+mj-ea"/>
              </a:rPr>
              <a:t>보안을 고려하면서 음성인식을 통한 결제시스템 개발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en-US" altLang="ko-KR" dirty="0">
                <a:latin typeface="+mj-ea"/>
                <a:ea typeface="+mj-ea"/>
              </a:rPr>
              <a:t>Spring</a:t>
            </a:r>
            <a:r>
              <a:rPr lang="ko-KR" altLang="en-US" dirty="0">
                <a:latin typeface="+mj-ea"/>
                <a:ea typeface="+mj-ea"/>
              </a:rPr>
              <a:t>과 </a:t>
            </a:r>
            <a:r>
              <a:rPr lang="en-US" altLang="ko-KR" dirty="0">
                <a:latin typeface="+mj-ea"/>
                <a:ea typeface="+mj-ea"/>
              </a:rPr>
              <a:t>React.js </a:t>
            </a:r>
            <a:r>
              <a:rPr lang="ko-KR" altLang="en-US" dirty="0">
                <a:latin typeface="+mj-ea"/>
                <a:ea typeface="+mj-ea"/>
              </a:rPr>
              <a:t>연동 구체화 및 단일 패키징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2123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FA0F-7BB6-474C-989A-5A2C15DB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배경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874A65-F7B2-4952-A1F2-3CD06C72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33B32A1-0A5C-4785-B086-20FF351C4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5092" r="27533"/>
          <a:stretch/>
        </p:blipFill>
        <p:spPr>
          <a:xfrm>
            <a:off x="801511" y="1179513"/>
            <a:ext cx="3747911" cy="4997450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4FA942-A267-4EEC-93C3-21600B2A3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666" y="1179514"/>
            <a:ext cx="6677677" cy="12759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2D9BA9-38AF-495F-9577-C69FAE2BE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666" y="3051835"/>
            <a:ext cx="6628913" cy="17731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8D75E0-B4CB-43AD-B782-F89E4BC7ED77}"/>
              </a:ext>
            </a:extLst>
          </p:cNvPr>
          <p:cNvSpPr txBox="1"/>
          <p:nvPr/>
        </p:nvSpPr>
        <p:spPr>
          <a:xfrm>
            <a:off x="5384800" y="6214155"/>
            <a:ext cx="6476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err="1">
                <a:latin typeface="+mj-ea"/>
                <a:ea typeface="+mj-ea"/>
                <a:hlinkClick r:id="rId6"/>
              </a:rPr>
              <a:t>에이블뉴스</a:t>
            </a:r>
            <a:r>
              <a:rPr lang="ko-KR" altLang="en-US" sz="1200" dirty="0">
                <a:latin typeface="+mj-ea"/>
                <a:ea typeface="+mj-ea"/>
                <a:hlinkClick r:id="rId6"/>
              </a:rPr>
              <a:t> </a:t>
            </a:r>
            <a:r>
              <a:rPr lang="en-US" altLang="ko-KR" sz="1200" dirty="0">
                <a:latin typeface="+mj-ea"/>
                <a:ea typeface="+mj-ea"/>
                <a:hlinkClick r:id="rId6"/>
              </a:rPr>
              <a:t>- </a:t>
            </a:r>
            <a:r>
              <a:rPr lang="ko-KR" altLang="en-US" sz="1200" dirty="0">
                <a:latin typeface="+mj-ea"/>
                <a:ea typeface="+mj-ea"/>
                <a:hlinkClick r:id="rId6"/>
              </a:rPr>
              <a:t>시각장애인 인터넷쇼핑 이용실태 살펴보니 </a:t>
            </a:r>
            <a:r>
              <a:rPr lang="en-US" altLang="ko-KR" sz="1200" dirty="0">
                <a:latin typeface="+mj-ea"/>
                <a:ea typeface="+mj-ea"/>
                <a:hlinkClick r:id="rId6"/>
              </a:rPr>
              <a:t>(ablenews.co.kr)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C1C8A4-66B0-4B8C-A60E-B89A475BBC83}"/>
              </a:ext>
            </a:extLst>
          </p:cNvPr>
          <p:cNvSpPr txBox="1"/>
          <p:nvPr/>
        </p:nvSpPr>
        <p:spPr>
          <a:xfrm>
            <a:off x="5384800" y="5944027"/>
            <a:ext cx="6476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+mj-ea"/>
                <a:ea typeface="+mj-ea"/>
                <a:hlinkClick r:id="rId7"/>
              </a:rPr>
              <a:t>이미지 파일 홍수에</a:t>
            </a:r>
            <a:r>
              <a:rPr lang="en-US" altLang="ko-KR" sz="1200" dirty="0">
                <a:latin typeface="+mj-ea"/>
                <a:ea typeface="+mj-ea"/>
                <a:hlinkClick r:id="rId7"/>
              </a:rPr>
              <a:t>… </a:t>
            </a:r>
            <a:r>
              <a:rPr lang="ko-KR" altLang="en-US" sz="1200" dirty="0">
                <a:latin typeface="+mj-ea"/>
                <a:ea typeface="+mj-ea"/>
                <a:hlinkClick r:id="rId7"/>
              </a:rPr>
              <a:t>시각장애인 </a:t>
            </a:r>
            <a:r>
              <a:rPr lang="ko-KR" altLang="en-US" sz="1200" dirty="0" err="1">
                <a:latin typeface="+mj-ea"/>
                <a:ea typeface="+mj-ea"/>
                <a:hlinkClick r:id="rId7"/>
              </a:rPr>
              <a:t>웹서핑</a:t>
            </a:r>
            <a:r>
              <a:rPr lang="ko-KR" altLang="en-US" sz="1200" dirty="0">
                <a:latin typeface="+mj-ea"/>
                <a:ea typeface="+mj-ea"/>
                <a:hlinkClick r:id="rId7"/>
              </a:rPr>
              <a:t> 첩첩산중 </a:t>
            </a:r>
            <a:r>
              <a:rPr lang="en-US" altLang="ko-KR" sz="1200" dirty="0">
                <a:latin typeface="+mj-ea"/>
                <a:ea typeface="+mj-ea"/>
                <a:hlinkClick r:id="rId7"/>
              </a:rPr>
              <a:t>(hankookilbo.com)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A773B7-990D-4210-BBCF-8BB3AA692A7B}"/>
              </a:ext>
            </a:extLst>
          </p:cNvPr>
          <p:cNvSpPr/>
          <p:nvPr/>
        </p:nvSpPr>
        <p:spPr>
          <a:xfrm>
            <a:off x="6842589" y="1849348"/>
            <a:ext cx="4417887" cy="256854"/>
          </a:xfrm>
          <a:prstGeom prst="rect">
            <a:avLst/>
          </a:prstGeom>
          <a:solidFill>
            <a:srgbClr val="5B9BD5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38BB58-C73D-4DBF-B266-8E9F81BDD2B3}"/>
              </a:ext>
            </a:extLst>
          </p:cNvPr>
          <p:cNvSpPr/>
          <p:nvPr/>
        </p:nvSpPr>
        <p:spPr>
          <a:xfrm>
            <a:off x="5299754" y="2174404"/>
            <a:ext cx="2220930" cy="256854"/>
          </a:xfrm>
          <a:prstGeom prst="rect">
            <a:avLst/>
          </a:prstGeom>
          <a:solidFill>
            <a:srgbClr val="5B9BD5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7DFB73-9F46-4ED4-B49C-70C94B7B5F6F}"/>
              </a:ext>
            </a:extLst>
          </p:cNvPr>
          <p:cNvSpPr/>
          <p:nvPr/>
        </p:nvSpPr>
        <p:spPr>
          <a:xfrm>
            <a:off x="5198724" y="3809967"/>
            <a:ext cx="6191765" cy="256854"/>
          </a:xfrm>
          <a:prstGeom prst="rect">
            <a:avLst/>
          </a:prstGeom>
          <a:solidFill>
            <a:srgbClr val="5B9BD5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BC38D4-DA40-443C-BA27-1CE1C4AD9CB9}"/>
              </a:ext>
            </a:extLst>
          </p:cNvPr>
          <p:cNvSpPr/>
          <p:nvPr/>
        </p:nvSpPr>
        <p:spPr>
          <a:xfrm>
            <a:off x="4982968" y="4080095"/>
            <a:ext cx="1859622" cy="256854"/>
          </a:xfrm>
          <a:prstGeom prst="rect">
            <a:avLst/>
          </a:prstGeom>
          <a:solidFill>
            <a:srgbClr val="5B9BD5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805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FA0F-7BB6-474C-989A-5A2C15DB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배경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874A65-F7B2-4952-A1F2-3CD06C72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380DF906-7CDA-427D-B6A0-136ACE772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26"/>
          <a:stretch/>
        </p:blipFill>
        <p:spPr>
          <a:xfrm>
            <a:off x="3570145" y="1265538"/>
            <a:ext cx="5051710" cy="4825207"/>
          </a:xfr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FCEC8-B9F6-4F3B-BB29-11BCC25ED893}"/>
              </a:ext>
            </a:extLst>
          </p:cNvPr>
          <p:cNvSpPr/>
          <p:nvPr/>
        </p:nvSpPr>
        <p:spPr>
          <a:xfrm>
            <a:off x="4907667" y="2488557"/>
            <a:ext cx="3148313" cy="3602188"/>
          </a:xfrm>
          <a:prstGeom prst="roundRect">
            <a:avLst>
              <a:gd name="adj" fmla="val 0"/>
            </a:avLst>
          </a:prstGeom>
          <a:solidFill>
            <a:srgbClr val="1F4E79">
              <a:alpha val="2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539C356-B4DF-4A61-A3DA-3694B513453A}"/>
              </a:ext>
            </a:extLst>
          </p:cNvPr>
          <p:cNvSpPr/>
          <p:nvPr/>
        </p:nvSpPr>
        <p:spPr>
          <a:xfrm>
            <a:off x="4092939" y="2488557"/>
            <a:ext cx="706054" cy="3602188"/>
          </a:xfrm>
          <a:prstGeom prst="roundRect">
            <a:avLst>
              <a:gd name="adj" fmla="val 0"/>
            </a:avLst>
          </a:prstGeom>
          <a:solidFill>
            <a:schemeClr val="accent2">
              <a:lumMod val="75000"/>
              <a:alpha val="18824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490A34-CAAC-44F6-8C7D-AA5FAF098E87}"/>
              </a:ext>
            </a:extLst>
          </p:cNvPr>
          <p:cNvSpPr/>
          <p:nvPr/>
        </p:nvSpPr>
        <p:spPr>
          <a:xfrm>
            <a:off x="8182687" y="3947436"/>
            <a:ext cx="1923925" cy="33855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4C195-AB36-4C92-8026-A13FD477D52D}"/>
              </a:ext>
            </a:extLst>
          </p:cNvPr>
          <p:cNvSpPr txBox="1"/>
          <p:nvPr/>
        </p:nvSpPr>
        <p:spPr>
          <a:xfrm>
            <a:off x="8292492" y="3962825"/>
            <a:ext cx="1701107" cy="307777"/>
          </a:xfrm>
          <a:prstGeom prst="rect">
            <a:avLst/>
          </a:prstGeom>
          <a:noFill/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과도한 이미지 정보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846AF27-7CC6-4AB8-AFD5-F0D347B13B4A}"/>
              </a:ext>
            </a:extLst>
          </p:cNvPr>
          <p:cNvSpPr/>
          <p:nvPr/>
        </p:nvSpPr>
        <p:spPr>
          <a:xfrm>
            <a:off x="2050667" y="3947436"/>
            <a:ext cx="1923925" cy="338554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FBEF65-A65C-4413-83E5-B9D0E4286460}"/>
              </a:ext>
            </a:extLst>
          </p:cNvPr>
          <p:cNvSpPr txBox="1"/>
          <p:nvPr/>
        </p:nvSpPr>
        <p:spPr>
          <a:xfrm>
            <a:off x="2271881" y="3962825"/>
            <a:ext cx="1521570" cy="307777"/>
          </a:xfrm>
          <a:prstGeom prst="rect">
            <a:avLst/>
          </a:prstGeom>
          <a:noFill/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과도한 하위 메뉴</a:t>
            </a:r>
          </a:p>
        </p:txBody>
      </p:sp>
    </p:spTree>
    <p:extLst>
      <p:ext uri="{BB962C8B-B14F-4D97-AF65-F5344CB8AC3E}">
        <p14:creationId xmlns:p14="http://schemas.microsoft.com/office/powerpoint/2010/main" val="366522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FA0F-7BB6-474C-989A-5A2C15DB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874A65-F7B2-4952-A1F2-3CD06C72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FC3783CE-C311-4FDA-A666-6EC894822C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088992"/>
              </p:ext>
            </p:extLst>
          </p:nvPr>
        </p:nvGraphicFramePr>
        <p:xfrm>
          <a:off x="1386506" y="1363260"/>
          <a:ext cx="9418988" cy="1713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14B44B-9597-4450-BBA9-094D0AAEB762}"/>
              </a:ext>
            </a:extLst>
          </p:cNvPr>
          <p:cNvSpPr txBox="1"/>
          <p:nvPr/>
        </p:nvSpPr>
        <p:spPr>
          <a:xfrm>
            <a:off x="5091693" y="5037384"/>
            <a:ext cx="2002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상품 검색어 인식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검색 필터 설정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상품 이미지 음성 설명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페이지 전환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69E76F-3B7C-4D26-B693-BBD306B8F254}"/>
              </a:ext>
            </a:extLst>
          </p:cNvPr>
          <p:cNvSpPr txBox="1"/>
          <p:nvPr/>
        </p:nvSpPr>
        <p:spPr>
          <a:xfrm>
            <a:off x="8789827" y="5037384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화자 인식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음성 보안 결제</a:t>
            </a:r>
            <a:endParaRPr lang="en-US" altLang="ko-KR" sz="1200" dirty="0"/>
          </a:p>
        </p:txBody>
      </p:sp>
      <p:graphicFrame>
        <p:nvGraphicFramePr>
          <p:cNvPr id="40" name="내용 개체 틀 8">
            <a:extLst>
              <a:ext uri="{FF2B5EF4-FFF2-40B4-BE49-F238E27FC236}">
                <a16:creationId xmlns:a16="http://schemas.microsoft.com/office/drawing/2014/main" id="{391D5314-B12A-44C4-BB0E-B3220FE1EA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0114767"/>
              </p:ext>
            </p:extLst>
          </p:nvPr>
        </p:nvGraphicFramePr>
        <p:xfrm>
          <a:off x="1386505" y="3573251"/>
          <a:ext cx="9418990" cy="1713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9CEF22B-9C52-43E0-B2C8-AF2B8E05CD05}"/>
              </a:ext>
            </a:extLst>
          </p:cNvPr>
          <p:cNvSpPr/>
          <p:nvPr/>
        </p:nvSpPr>
        <p:spPr>
          <a:xfrm>
            <a:off x="1010497" y="1363260"/>
            <a:ext cx="10164865" cy="1741180"/>
          </a:xfrm>
          <a:prstGeom prst="roundRect">
            <a:avLst/>
          </a:prstGeom>
          <a:noFill/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C447008-7DB2-4F60-A763-F047513AFFEF}"/>
              </a:ext>
            </a:extLst>
          </p:cNvPr>
          <p:cNvSpPr/>
          <p:nvPr/>
        </p:nvSpPr>
        <p:spPr>
          <a:xfrm>
            <a:off x="1010497" y="3602571"/>
            <a:ext cx="10164865" cy="2722423"/>
          </a:xfrm>
          <a:prstGeom prst="roundRect">
            <a:avLst>
              <a:gd name="adj" fmla="val 10304"/>
            </a:avLst>
          </a:prstGeom>
          <a:noFill/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2C24C-7B8D-4FCE-819D-4D878267260E}"/>
              </a:ext>
            </a:extLst>
          </p:cNvPr>
          <p:cNvSpPr txBox="1"/>
          <p:nvPr/>
        </p:nvSpPr>
        <p:spPr>
          <a:xfrm>
            <a:off x="1486833" y="1145128"/>
            <a:ext cx="1391728" cy="369332"/>
          </a:xfrm>
          <a:prstGeom prst="rect">
            <a:avLst/>
          </a:prstGeom>
          <a:solidFill>
            <a:srgbClr val="F4F4F4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 사용자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0D23D4-8EFF-4B62-A9DB-2538DE5CB029}"/>
              </a:ext>
            </a:extLst>
          </p:cNvPr>
          <p:cNvSpPr txBox="1"/>
          <p:nvPr/>
        </p:nvSpPr>
        <p:spPr>
          <a:xfrm>
            <a:off x="1486833" y="3416355"/>
            <a:ext cx="2137124" cy="369332"/>
          </a:xfrm>
          <a:prstGeom prst="rect">
            <a:avLst/>
          </a:prstGeom>
          <a:solidFill>
            <a:srgbClr val="F4F4F4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시각 장애인 사용자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D337A37-FF7C-427F-B34A-2CAF672D68BF}"/>
              </a:ext>
            </a:extLst>
          </p:cNvPr>
          <p:cNvSpPr/>
          <p:nvPr/>
        </p:nvSpPr>
        <p:spPr>
          <a:xfrm>
            <a:off x="4828854" y="3785687"/>
            <a:ext cx="6185043" cy="2389082"/>
          </a:xfrm>
          <a:prstGeom prst="roundRect">
            <a:avLst>
              <a:gd name="adj" fmla="val 9356"/>
            </a:avLst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6AB8F-0A88-4C2A-B033-654024ABEC89}"/>
              </a:ext>
            </a:extLst>
          </p:cNvPr>
          <p:cNvSpPr txBox="1"/>
          <p:nvPr/>
        </p:nvSpPr>
        <p:spPr>
          <a:xfrm>
            <a:off x="3022557" y="5755744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6600"/>
                </a:solidFill>
              </a:rPr>
              <a:t>음성 인식 솔루션</a:t>
            </a:r>
          </a:p>
        </p:txBody>
      </p:sp>
    </p:spTree>
    <p:extLst>
      <p:ext uri="{BB962C8B-B14F-4D97-AF65-F5344CB8AC3E}">
        <p14:creationId xmlns:p14="http://schemas.microsoft.com/office/powerpoint/2010/main" val="3602928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FA0F-7BB6-474C-989A-5A2C15DB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음성인식 서비스의 한계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874A65-F7B2-4952-A1F2-3CD06C72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4C16DE-8F91-4F9C-914F-86566DEF5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68" y="1342106"/>
            <a:ext cx="2446186" cy="50118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F5AC37-0350-4C42-B150-1DE4A0E91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913" y="1342106"/>
            <a:ext cx="2446185" cy="5011281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265A7980-C45B-4EC3-9427-4149C0AF5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57" y="1342106"/>
            <a:ext cx="2446185" cy="50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36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FA0F-7BB6-474C-989A-5A2C15DB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먼저 물어보는 능동적인 쇼핑몰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874A65-F7B2-4952-A1F2-3CD06C72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74E83AA-0719-4E43-A78A-0668A2A51962}"/>
              </a:ext>
            </a:extLst>
          </p:cNvPr>
          <p:cNvGrpSpPr/>
          <p:nvPr/>
        </p:nvGrpSpPr>
        <p:grpSpPr>
          <a:xfrm flipH="1">
            <a:off x="2341395" y="1157719"/>
            <a:ext cx="2217327" cy="544011"/>
            <a:chOff x="7222603" y="1226915"/>
            <a:chExt cx="3146763" cy="671333"/>
          </a:xfrm>
          <a:solidFill>
            <a:srgbClr val="9E9E9E"/>
          </a:solidFill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0B98329-FC58-41F4-AA8E-29409A2A1D5F}"/>
                </a:ext>
              </a:extLst>
            </p:cNvPr>
            <p:cNvSpPr/>
            <p:nvPr/>
          </p:nvSpPr>
          <p:spPr>
            <a:xfrm>
              <a:off x="7222603" y="1226916"/>
              <a:ext cx="2951544" cy="671332"/>
            </a:xfrm>
            <a:prstGeom prst="roundRect">
              <a:avLst>
                <a:gd name="adj" fmla="val 294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+mn-ea"/>
                </a:rPr>
                <a:t>로그인을 할까요</a:t>
              </a:r>
              <a:r>
                <a:rPr lang="en-US" altLang="ko-KR" sz="1200" b="1" dirty="0">
                  <a:latin typeface="+mn-ea"/>
                </a:rPr>
                <a:t>?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DB721D4B-3837-44C1-AD3C-6ECF1E9A7B07}"/>
                </a:ext>
              </a:extLst>
            </p:cNvPr>
            <p:cNvSpPr/>
            <p:nvPr/>
          </p:nvSpPr>
          <p:spPr>
            <a:xfrm rot="10800000" flipH="1">
              <a:off x="9816881" y="1226915"/>
              <a:ext cx="552485" cy="55558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E4076A-975F-42EB-BB9A-3153D786D2D1}"/>
              </a:ext>
            </a:extLst>
          </p:cNvPr>
          <p:cNvGrpSpPr/>
          <p:nvPr/>
        </p:nvGrpSpPr>
        <p:grpSpPr>
          <a:xfrm>
            <a:off x="8165712" y="1629421"/>
            <a:ext cx="1006997" cy="484547"/>
            <a:chOff x="7222603" y="1226915"/>
            <a:chExt cx="3146763" cy="671333"/>
          </a:xfrm>
          <a:solidFill>
            <a:srgbClr val="6491BA"/>
          </a:solidFill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A860FA2-DC3A-4E7B-B1DF-BF8FCD0FD9BC}"/>
                </a:ext>
              </a:extLst>
            </p:cNvPr>
            <p:cNvSpPr/>
            <p:nvPr/>
          </p:nvSpPr>
          <p:spPr>
            <a:xfrm>
              <a:off x="7222603" y="1226916"/>
              <a:ext cx="2951544" cy="671332"/>
            </a:xfrm>
            <a:prstGeom prst="roundRect">
              <a:avLst>
                <a:gd name="adj" fmla="val 294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+mn-ea"/>
                </a:rPr>
                <a:t>네</a:t>
              </a:r>
              <a:r>
                <a:rPr lang="en-US" altLang="ko-KR" sz="1200" b="1" dirty="0">
                  <a:latin typeface="+mn-ea"/>
                </a:rPr>
                <a:t>.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25" name="직각 삼각형 24">
              <a:extLst>
                <a:ext uri="{FF2B5EF4-FFF2-40B4-BE49-F238E27FC236}">
                  <a16:creationId xmlns:a16="http://schemas.microsoft.com/office/drawing/2014/main" id="{98C2C819-F4BA-451D-9B83-A8CBDA88BB61}"/>
                </a:ext>
              </a:extLst>
            </p:cNvPr>
            <p:cNvSpPr/>
            <p:nvPr/>
          </p:nvSpPr>
          <p:spPr>
            <a:xfrm rot="10800000" flipH="1">
              <a:off x="9816881" y="1226915"/>
              <a:ext cx="552485" cy="55558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7180759-BE7C-49F4-9D98-8392D81678EE}"/>
              </a:ext>
            </a:extLst>
          </p:cNvPr>
          <p:cNvGrpSpPr/>
          <p:nvPr/>
        </p:nvGrpSpPr>
        <p:grpSpPr>
          <a:xfrm flipH="1">
            <a:off x="2341397" y="2173433"/>
            <a:ext cx="2634017" cy="544012"/>
            <a:chOff x="7222603" y="1226915"/>
            <a:chExt cx="3146763" cy="671333"/>
          </a:xfrm>
          <a:solidFill>
            <a:srgbClr val="9E9E9E"/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ACDB8C8-E9FF-4ECE-934C-44EEEB1EB678}"/>
                </a:ext>
              </a:extLst>
            </p:cNvPr>
            <p:cNvSpPr/>
            <p:nvPr/>
          </p:nvSpPr>
          <p:spPr>
            <a:xfrm>
              <a:off x="7222603" y="1226916"/>
              <a:ext cx="2951544" cy="671332"/>
            </a:xfrm>
            <a:prstGeom prst="roundRect">
              <a:avLst>
                <a:gd name="adj" fmla="val 294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+mn-ea"/>
                </a:rPr>
                <a:t>검색할 상품을 말해주세요</a:t>
              </a:r>
            </a:p>
          </p:txBody>
        </p:sp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C80280F5-6443-40B7-8837-18CD37921F5F}"/>
                </a:ext>
              </a:extLst>
            </p:cNvPr>
            <p:cNvSpPr/>
            <p:nvPr/>
          </p:nvSpPr>
          <p:spPr>
            <a:xfrm rot="10800000" flipH="1">
              <a:off x="9816881" y="1226915"/>
              <a:ext cx="552485" cy="55558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79DFCDB-4785-4888-AA5C-B618986E83FA}"/>
              </a:ext>
            </a:extLst>
          </p:cNvPr>
          <p:cNvGrpSpPr/>
          <p:nvPr/>
        </p:nvGrpSpPr>
        <p:grpSpPr>
          <a:xfrm>
            <a:off x="7459657" y="2717445"/>
            <a:ext cx="1724628" cy="544012"/>
            <a:chOff x="7222603" y="1226915"/>
            <a:chExt cx="3146763" cy="671333"/>
          </a:xfrm>
          <a:solidFill>
            <a:srgbClr val="6491BA"/>
          </a:solidFill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7688237-5AFE-493F-93B5-C929E90691A1}"/>
                </a:ext>
              </a:extLst>
            </p:cNvPr>
            <p:cNvSpPr/>
            <p:nvPr/>
          </p:nvSpPr>
          <p:spPr>
            <a:xfrm>
              <a:off x="7222603" y="1226916"/>
              <a:ext cx="2951544" cy="671332"/>
            </a:xfrm>
            <a:prstGeom prst="roundRect">
              <a:avLst>
                <a:gd name="adj" fmla="val 294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+mn-ea"/>
                </a:rPr>
                <a:t>소고기 등심</a:t>
              </a:r>
            </a:p>
          </p:txBody>
        </p:sp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B4714F7C-50F7-4111-A96D-B4A907FC9A91}"/>
                </a:ext>
              </a:extLst>
            </p:cNvPr>
            <p:cNvSpPr/>
            <p:nvPr/>
          </p:nvSpPr>
          <p:spPr>
            <a:xfrm rot="10800000" flipH="1">
              <a:off x="9816881" y="1226915"/>
              <a:ext cx="552485" cy="55558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0A55372-A60C-48BD-AB78-9B779374A781}"/>
              </a:ext>
            </a:extLst>
          </p:cNvPr>
          <p:cNvGrpSpPr/>
          <p:nvPr/>
        </p:nvGrpSpPr>
        <p:grpSpPr>
          <a:xfrm flipH="1">
            <a:off x="2341396" y="3261456"/>
            <a:ext cx="2634018" cy="603477"/>
            <a:chOff x="7222603" y="1226915"/>
            <a:chExt cx="3146763" cy="671333"/>
          </a:xfrm>
          <a:solidFill>
            <a:srgbClr val="9E9E9E"/>
          </a:solidFill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7BC2389-A9CA-41DF-BFC3-1248A5C04698}"/>
                </a:ext>
              </a:extLst>
            </p:cNvPr>
            <p:cNvSpPr/>
            <p:nvPr/>
          </p:nvSpPr>
          <p:spPr>
            <a:xfrm>
              <a:off x="7222603" y="1226916"/>
              <a:ext cx="2951544" cy="671332"/>
            </a:xfrm>
            <a:prstGeom prst="roundRect">
              <a:avLst>
                <a:gd name="adj" fmla="val 294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latin typeface="+mn-ea"/>
              </a:endParaRPr>
            </a:p>
          </p:txBody>
        </p:sp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26C00B22-F0D6-4131-A27B-F2F5F7825D87}"/>
                </a:ext>
              </a:extLst>
            </p:cNvPr>
            <p:cNvSpPr/>
            <p:nvPr/>
          </p:nvSpPr>
          <p:spPr>
            <a:xfrm rot="10800000" flipH="1">
              <a:off x="9816881" y="1226915"/>
              <a:ext cx="552485" cy="55558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0C2DDE2-2275-4150-85DB-9E92FD4626AC}"/>
              </a:ext>
            </a:extLst>
          </p:cNvPr>
          <p:cNvSpPr txBox="1"/>
          <p:nvPr/>
        </p:nvSpPr>
        <p:spPr>
          <a:xfrm>
            <a:off x="2803858" y="3332362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어떤 상품을 제일 먼저 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알려드릴까요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?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A5AFD40-E373-4D0F-AFD5-CBD2EBE882DC}"/>
              </a:ext>
            </a:extLst>
          </p:cNvPr>
          <p:cNvGrpSpPr/>
          <p:nvPr/>
        </p:nvGrpSpPr>
        <p:grpSpPr>
          <a:xfrm>
            <a:off x="7216588" y="3864933"/>
            <a:ext cx="1956121" cy="544012"/>
            <a:chOff x="7222603" y="1226915"/>
            <a:chExt cx="3146763" cy="671333"/>
          </a:xfrm>
          <a:solidFill>
            <a:srgbClr val="6491BA"/>
          </a:solidFill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F48021E-91D6-4793-BC06-1690FCB52EF5}"/>
                </a:ext>
              </a:extLst>
            </p:cNvPr>
            <p:cNvSpPr/>
            <p:nvPr/>
          </p:nvSpPr>
          <p:spPr>
            <a:xfrm>
              <a:off x="7222603" y="1226916"/>
              <a:ext cx="2951544" cy="671332"/>
            </a:xfrm>
            <a:prstGeom prst="roundRect">
              <a:avLst>
                <a:gd name="adj" fmla="val 294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+mn-ea"/>
                </a:rPr>
                <a:t>배송비 무료인 상품</a:t>
              </a:r>
            </a:p>
          </p:txBody>
        </p:sp>
        <p:sp>
          <p:nvSpPr>
            <p:cNvPr id="38" name="직각 삼각형 37">
              <a:extLst>
                <a:ext uri="{FF2B5EF4-FFF2-40B4-BE49-F238E27FC236}">
                  <a16:creationId xmlns:a16="http://schemas.microsoft.com/office/drawing/2014/main" id="{B0D16DA4-5AEA-41C4-B573-08E08BD6F555}"/>
                </a:ext>
              </a:extLst>
            </p:cNvPr>
            <p:cNvSpPr/>
            <p:nvPr/>
          </p:nvSpPr>
          <p:spPr>
            <a:xfrm rot="10800000" flipH="1">
              <a:off x="9816881" y="1226915"/>
              <a:ext cx="552485" cy="55558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6B1672F-7248-46FC-BEED-FFDDDD6482C5}"/>
              </a:ext>
            </a:extLst>
          </p:cNvPr>
          <p:cNvGrpSpPr/>
          <p:nvPr/>
        </p:nvGrpSpPr>
        <p:grpSpPr>
          <a:xfrm flipH="1">
            <a:off x="2380675" y="4408943"/>
            <a:ext cx="2733629" cy="1317918"/>
            <a:chOff x="7222603" y="1226915"/>
            <a:chExt cx="3146763" cy="671333"/>
          </a:xfrm>
          <a:solidFill>
            <a:srgbClr val="9E9E9E"/>
          </a:soli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6708843E-BF3C-4FD0-88B7-E36D773884C3}"/>
                </a:ext>
              </a:extLst>
            </p:cNvPr>
            <p:cNvSpPr/>
            <p:nvPr/>
          </p:nvSpPr>
          <p:spPr>
            <a:xfrm>
              <a:off x="7222603" y="1226916"/>
              <a:ext cx="2951544" cy="671332"/>
            </a:xfrm>
            <a:prstGeom prst="roundRect">
              <a:avLst>
                <a:gd name="adj" fmla="val 191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latin typeface="+mn-ea"/>
              </a:endParaRPr>
            </a:p>
          </p:txBody>
        </p:sp>
        <p:sp>
          <p:nvSpPr>
            <p:cNvPr id="45" name="직각 삼각형 44">
              <a:extLst>
                <a:ext uri="{FF2B5EF4-FFF2-40B4-BE49-F238E27FC236}">
                  <a16:creationId xmlns:a16="http://schemas.microsoft.com/office/drawing/2014/main" id="{6DB029F1-C5A6-4C4D-BBCA-4CE964861BF0}"/>
                </a:ext>
              </a:extLst>
            </p:cNvPr>
            <p:cNvSpPr/>
            <p:nvPr/>
          </p:nvSpPr>
          <p:spPr>
            <a:xfrm rot="10800000" flipH="1">
              <a:off x="9816880" y="1226915"/>
              <a:ext cx="552486" cy="34276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4F03814-BCAD-418B-B59B-D27879B807C0}"/>
              </a:ext>
            </a:extLst>
          </p:cNvPr>
          <p:cNvSpPr txBox="1"/>
          <p:nvPr/>
        </p:nvSpPr>
        <p:spPr>
          <a:xfrm>
            <a:off x="2803857" y="4537881"/>
            <a:ext cx="21387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‘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목우촌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국내산 소고기 등심 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구이용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300g’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상품이 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배송비 무료 입니다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. </a:t>
            </a:r>
          </a:p>
          <a:p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다른 조건도 필요하세요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? </a:t>
            </a:r>
          </a:p>
          <a:p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아니면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주문하시겠어요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?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D793717-69A5-4D3F-9630-2C12085F8FA6}"/>
              </a:ext>
            </a:extLst>
          </p:cNvPr>
          <p:cNvGrpSpPr/>
          <p:nvPr/>
        </p:nvGrpSpPr>
        <p:grpSpPr>
          <a:xfrm>
            <a:off x="7459657" y="5726861"/>
            <a:ext cx="1713052" cy="544012"/>
            <a:chOff x="7222603" y="1226915"/>
            <a:chExt cx="3146763" cy="671333"/>
          </a:xfrm>
          <a:solidFill>
            <a:srgbClr val="6491BA"/>
          </a:solidFill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3C2EADCB-BE48-4011-ADB5-F77C695FDDC4}"/>
                </a:ext>
              </a:extLst>
            </p:cNvPr>
            <p:cNvSpPr/>
            <p:nvPr/>
          </p:nvSpPr>
          <p:spPr>
            <a:xfrm>
              <a:off x="7222603" y="1226916"/>
              <a:ext cx="2951544" cy="671332"/>
            </a:xfrm>
            <a:prstGeom prst="roundRect">
              <a:avLst>
                <a:gd name="adj" fmla="val 294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+mn-ea"/>
                </a:rPr>
                <a:t>주문할게요</a:t>
              </a:r>
              <a:r>
                <a:rPr lang="en-US" altLang="ko-KR" sz="1200" b="1" dirty="0">
                  <a:latin typeface="+mn-ea"/>
                </a:rPr>
                <a:t>.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49" name="직각 삼각형 48">
              <a:extLst>
                <a:ext uri="{FF2B5EF4-FFF2-40B4-BE49-F238E27FC236}">
                  <a16:creationId xmlns:a16="http://schemas.microsoft.com/office/drawing/2014/main" id="{37223E53-B960-4B13-B5DD-494D840C71B1}"/>
                </a:ext>
              </a:extLst>
            </p:cNvPr>
            <p:cNvSpPr/>
            <p:nvPr/>
          </p:nvSpPr>
          <p:spPr>
            <a:xfrm rot="10800000" flipH="1">
              <a:off x="9816881" y="1226915"/>
              <a:ext cx="552485" cy="55558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8" name="그림 17" descr="텍스트, 어두운, 실루엣이(가) 표시된 사진&#10;&#10;자동 생성된 설명">
            <a:extLst>
              <a:ext uri="{FF2B5EF4-FFF2-40B4-BE49-F238E27FC236}">
                <a16:creationId xmlns:a16="http://schemas.microsoft.com/office/drawing/2014/main" id="{C1D41185-33FA-4AB2-8FD2-520DF3CA18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7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043" y="1032587"/>
            <a:ext cx="1218524" cy="97338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BC74015-D431-4C28-92EE-25DCEDD1DF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71" y="1153593"/>
            <a:ext cx="767726" cy="676330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91F106E-EEA6-4919-99AB-05D2A338BE36}"/>
              </a:ext>
            </a:extLst>
          </p:cNvPr>
          <p:cNvSpPr/>
          <p:nvPr/>
        </p:nvSpPr>
        <p:spPr>
          <a:xfrm>
            <a:off x="9850604" y="2134510"/>
            <a:ext cx="939324" cy="338554"/>
          </a:xfrm>
          <a:prstGeom prst="roundRect">
            <a:avLst>
              <a:gd name="adj" fmla="val 50000"/>
            </a:avLst>
          </a:prstGeom>
          <a:solidFill>
            <a:srgbClr val="649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46A6D08-2D46-4213-A893-01C5450FEFD4}"/>
              </a:ext>
            </a:extLst>
          </p:cNvPr>
          <p:cNvSpPr txBox="1"/>
          <p:nvPr/>
        </p:nvSpPr>
        <p:spPr>
          <a:xfrm>
            <a:off x="9960408" y="2149899"/>
            <a:ext cx="723275" cy="307777"/>
          </a:xfrm>
          <a:prstGeom prst="rect">
            <a:avLst/>
          </a:prstGeom>
          <a:noFill/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사용자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E915493-F941-479C-8DFD-B999619B8DC1}"/>
              </a:ext>
            </a:extLst>
          </p:cNvPr>
          <p:cNvSpPr/>
          <p:nvPr/>
        </p:nvSpPr>
        <p:spPr>
          <a:xfrm>
            <a:off x="930630" y="2026476"/>
            <a:ext cx="939324" cy="338554"/>
          </a:xfrm>
          <a:prstGeom prst="roundRect">
            <a:avLst>
              <a:gd name="adj" fmla="val 50000"/>
            </a:avLst>
          </a:prstGeom>
          <a:solidFill>
            <a:srgbClr val="9E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43AB0B-A4B3-4A23-B2C8-5146533E0924}"/>
              </a:ext>
            </a:extLst>
          </p:cNvPr>
          <p:cNvSpPr txBox="1"/>
          <p:nvPr/>
        </p:nvSpPr>
        <p:spPr>
          <a:xfrm>
            <a:off x="1040434" y="2041865"/>
            <a:ext cx="723275" cy="307777"/>
          </a:xfrm>
          <a:prstGeom prst="rect">
            <a:avLst/>
          </a:prstGeom>
          <a:noFill/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쇼핑몰</a:t>
            </a:r>
          </a:p>
        </p:txBody>
      </p:sp>
    </p:spTree>
    <p:extLst>
      <p:ext uri="{BB962C8B-B14F-4D97-AF65-F5344CB8AC3E}">
        <p14:creationId xmlns:p14="http://schemas.microsoft.com/office/powerpoint/2010/main" val="2461405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FA0F-7BB6-474C-989A-5A2C15DB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음성인식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874A65-F7B2-4952-A1F2-3CD06C72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15AA77-9322-42F4-B077-9DB665003562}"/>
              </a:ext>
            </a:extLst>
          </p:cNvPr>
          <p:cNvSpPr txBox="1"/>
          <p:nvPr/>
        </p:nvSpPr>
        <p:spPr>
          <a:xfrm>
            <a:off x="1489196" y="2223579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＂</a:t>
            </a:r>
            <a:r>
              <a:rPr lang="ko-KR" altLang="en-US" dirty="0"/>
              <a:t>배송비 무료 검색해줘</a:t>
            </a:r>
            <a:r>
              <a:rPr lang="en-US" altLang="ko-KR" dirty="0"/>
              <a:t>＂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67A2EA0-39FE-4F06-9756-8342CC6F9A4D}"/>
              </a:ext>
            </a:extLst>
          </p:cNvPr>
          <p:cNvSpPr/>
          <p:nvPr/>
        </p:nvSpPr>
        <p:spPr>
          <a:xfrm>
            <a:off x="4826708" y="1428830"/>
            <a:ext cx="1658909" cy="648448"/>
          </a:xfrm>
          <a:prstGeom prst="roundRect">
            <a:avLst>
              <a:gd name="adj" fmla="val 3467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760B10-6B28-4E85-B9DC-28C3A5B89FBC}"/>
              </a:ext>
            </a:extLst>
          </p:cNvPr>
          <p:cNvSpPr txBox="1"/>
          <p:nvPr/>
        </p:nvSpPr>
        <p:spPr>
          <a:xfrm>
            <a:off x="4960088" y="1491444"/>
            <a:ext cx="1392148" cy="523220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Google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Speech-to-Text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C9D2724-4C31-4FBF-9536-5A3F5E93DBFB}"/>
              </a:ext>
            </a:extLst>
          </p:cNvPr>
          <p:cNvCxnSpPr>
            <a:cxnSpLocks/>
          </p:cNvCxnSpPr>
          <p:nvPr/>
        </p:nvCxnSpPr>
        <p:spPr>
          <a:xfrm>
            <a:off x="5333141" y="2405270"/>
            <a:ext cx="646043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E600000-61E8-443C-8C36-E1FF2E590845}"/>
              </a:ext>
            </a:extLst>
          </p:cNvPr>
          <p:cNvSpPr txBox="1"/>
          <p:nvPr/>
        </p:nvSpPr>
        <p:spPr>
          <a:xfrm>
            <a:off x="6896175" y="2223579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String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userVoice</a:t>
            </a:r>
            <a:r>
              <a:rPr lang="en-US" altLang="ko-KR" dirty="0">
                <a:latin typeface="+mn-ea"/>
              </a:rPr>
              <a:t> =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“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배송비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무료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검색해줘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”</a:t>
            </a:r>
            <a:r>
              <a:rPr lang="en-US" altLang="ko-KR" dirty="0">
                <a:latin typeface="+mn-ea"/>
              </a:rPr>
              <a:t>;</a:t>
            </a:r>
            <a:endParaRPr lang="ko-KR" altLang="en-US" dirty="0">
              <a:latin typeface="+mn-ea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AB51404-189C-4453-BAA7-470A40F4F444}"/>
              </a:ext>
            </a:extLst>
          </p:cNvPr>
          <p:cNvCxnSpPr>
            <a:cxnSpLocks/>
          </p:cNvCxnSpPr>
          <p:nvPr/>
        </p:nvCxnSpPr>
        <p:spPr>
          <a:xfrm>
            <a:off x="9245048" y="3245682"/>
            <a:ext cx="0" cy="864704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48EAF414-3FD2-4275-A1FE-483B97D33E44}"/>
              </a:ext>
            </a:extLst>
          </p:cNvPr>
          <p:cNvSpPr/>
          <p:nvPr/>
        </p:nvSpPr>
        <p:spPr>
          <a:xfrm>
            <a:off x="9750287" y="3514039"/>
            <a:ext cx="1321902" cy="447261"/>
          </a:xfrm>
          <a:prstGeom prst="roundRect">
            <a:avLst>
              <a:gd name="adj" fmla="val 3467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877A995-67CB-4A48-B88F-FDA262F9E2D4}"/>
              </a:ext>
            </a:extLst>
          </p:cNvPr>
          <p:cNvSpPr txBox="1"/>
          <p:nvPr/>
        </p:nvSpPr>
        <p:spPr>
          <a:xfrm>
            <a:off x="10069430" y="3583781"/>
            <a:ext cx="729244" cy="307777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필터링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E3B910-6155-4368-9555-3C3833927BD9}"/>
              </a:ext>
            </a:extLst>
          </p:cNvPr>
          <p:cNvSpPr txBox="1"/>
          <p:nvPr/>
        </p:nvSpPr>
        <p:spPr>
          <a:xfrm>
            <a:off x="8718300" y="4707980"/>
            <a:ext cx="105349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“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배송비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“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무료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“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검색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”</a:t>
            </a:r>
            <a:endParaRPr lang="ko-KR" altLang="en-US" dirty="0">
              <a:latin typeface="+mn-ea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FD82B9B-406B-43E8-9110-9E1B7FCFC939}"/>
              </a:ext>
            </a:extLst>
          </p:cNvPr>
          <p:cNvCxnSpPr>
            <a:cxnSpLocks/>
          </p:cNvCxnSpPr>
          <p:nvPr/>
        </p:nvCxnSpPr>
        <p:spPr>
          <a:xfrm flipH="1">
            <a:off x="5301583" y="5169646"/>
            <a:ext cx="779402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64F8D28-CEA5-4892-A3D6-742E8C4374A1}"/>
              </a:ext>
            </a:extLst>
          </p:cNvPr>
          <p:cNvSpPr txBox="1"/>
          <p:nvPr/>
        </p:nvSpPr>
        <p:spPr>
          <a:xfrm>
            <a:off x="1622630" y="4984979"/>
            <a:ext cx="269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filteringByShip</a:t>
            </a:r>
            <a:r>
              <a:rPr lang="en-US" altLang="ko-KR" dirty="0">
                <a:latin typeface="+mn-ea"/>
              </a:rPr>
              <a:t>(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“free” </a:t>
            </a:r>
            <a:r>
              <a:rPr lang="en-US" altLang="ko-KR" dirty="0">
                <a:latin typeface="+mn-ea"/>
              </a:rPr>
              <a:t>);</a:t>
            </a:r>
            <a:endParaRPr lang="ko-KR" altLang="en-US" dirty="0">
              <a:latin typeface="+mn-ea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67B46E77-F43C-4AE1-9123-ED0B94C8F217}"/>
              </a:ext>
            </a:extLst>
          </p:cNvPr>
          <p:cNvSpPr/>
          <p:nvPr/>
        </p:nvSpPr>
        <p:spPr>
          <a:xfrm>
            <a:off x="5030334" y="5631310"/>
            <a:ext cx="1321902" cy="447261"/>
          </a:xfrm>
          <a:prstGeom prst="roundRect">
            <a:avLst>
              <a:gd name="adj" fmla="val 3467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B464729-4E8E-4986-A282-5B0A2112EEE7}"/>
              </a:ext>
            </a:extLst>
          </p:cNvPr>
          <p:cNvSpPr txBox="1"/>
          <p:nvPr/>
        </p:nvSpPr>
        <p:spPr>
          <a:xfrm>
            <a:off x="5189905" y="5701051"/>
            <a:ext cx="1002759" cy="307777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</a:rPr>
              <a:t>함수 호출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735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C22A4-466F-431F-BE28-6339F37C8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 및 현황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5B93EB-BC50-43AC-88B9-7D3E15345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34DE9-D00F-47B4-8EDC-BCE3BCB3A7A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0EE0A1-0BE3-4641-A295-A5AE956AF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조범진</a:t>
            </a:r>
            <a:endParaRPr lang="en-US" altLang="ko-KR" dirty="0"/>
          </a:p>
          <a:p>
            <a:pPr lvl="1"/>
            <a:r>
              <a:rPr lang="ko-KR" altLang="en-US" dirty="0"/>
              <a:t>맡은 일 </a:t>
            </a:r>
            <a:r>
              <a:rPr lang="en-US" altLang="ko-KR" dirty="0"/>
              <a:t>:</a:t>
            </a:r>
            <a:r>
              <a:rPr lang="ko-KR" altLang="en-US" dirty="0"/>
              <a:t> 웹 퍼블리싱</a:t>
            </a:r>
            <a:r>
              <a:rPr lang="en-US" altLang="ko-KR" dirty="0"/>
              <a:t>, </a:t>
            </a:r>
            <a:r>
              <a:rPr lang="ko-KR" altLang="en-US" dirty="0" err="1"/>
              <a:t>프론트엔드</a:t>
            </a:r>
            <a:r>
              <a:rPr lang="en-US" altLang="ko-KR" dirty="0"/>
              <a:t>: React.js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김성원</a:t>
            </a:r>
            <a:endParaRPr lang="en-US" altLang="ko-KR" dirty="0"/>
          </a:p>
          <a:p>
            <a:pPr lvl="1"/>
            <a:r>
              <a:rPr lang="ko-KR" altLang="en-US" dirty="0"/>
              <a:t>맡은 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백엔드</a:t>
            </a:r>
            <a:r>
              <a:rPr lang="en-US" altLang="ko-KR" dirty="0"/>
              <a:t>: Spring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dirty="0"/>
              <a:t>김진우</a:t>
            </a:r>
            <a:endParaRPr lang="en-US" altLang="ko-KR" dirty="0"/>
          </a:p>
          <a:p>
            <a:pPr lvl="1"/>
            <a:r>
              <a:rPr lang="ko-KR" altLang="en-US" dirty="0"/>
              <a:t>맡은 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프론트엔드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en-US" altLang="ko-KR" dirty="0"/>
              <a:t>: Spring, JS</a:t>
            </a:r>
          </a:p>
        </p:txBody>
      </p:sp>
    </p:spTree>
    <p:extLst>
      <p:ext uri="{BB962C8B-B14F-4D97-AF65-F5344CB8AC3E}">
        <p14:creationId xmlns:p14="http://schemas.microsoft.com/office/powerpoint/2010/main" val="767304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38076</TotalTime>
  <Words>722</Words>
  <Application>Microsoft Office PowerPoint</Application>
  <PresentationFormat>와이드스크린</PresentationFormat>
  <Paragraphs>163</Paragraphs>
  <Slides>21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Arial</vt:lpstr>
      <vt:lpstr>Wingdings</vt:lpstr>
      <vt:lpstr>Century</vt:lpstr>
      <vt:lpstr>Calibri</vt:lpstr>
      <vt:lpstr>Office 테마</vt:lpstr>
      <vt:lpstr>시각 장애인을 위한 음성 쇼핑 서비스</vt:lpstr>
      <vt:lpstr>프로젝트 진행사항</vt:lpstr>
      <vt:lpstr>프로젝트 배경</vt:lpstr>
      <vt:lpstr>프로젝트 배경</vt:lpstr>
      <vt:lpstr>기본 구조</vt:lpstr>
      <vt:lpstr>기존 음성인식 서비스의 한계</vt:lpstr>
      <vt:lpstr>먼저 물어보는 능동적인 쇼핑몰</vt:lpstr>
      <vt:lpstr>음성인식</vt:lpstr>
      <vt:lpstr>역할 분담 및 현황</vt:lpstr>
      <vt:lpstr>Front-end: 음성 인식 쇼핑몰 사이트 구축</vt:lpstr>
      <vt:lpstr>회원가입 페이지</vt:lpstr>
      <vt:lpstr>상품 페이지</vt:lpstr>
      <vt:lpstr>장바구니 페이지</vt:lpstr>
      <vt:lpstr>Back-end: 회원 관리 시스템 구축</vt:lpstr>
      <vt:lpstr>회원가입 화면</vt:lpstr>
      <vt:lpstr>데이터베이스 시스템</vt:lpstr>
      <vt:lpstr>데이터베이스 시스템</vt:lpstr>
      <vt:lpstr>전체 구조</vt:lpstr>
      <vt:lpstr>Spring + React.js 연동</vt:lpstr>
      <vt:lpstr>Spring + React.js 연동</vt:lpstr>
      <vt:lpstr>추후 진행 방향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leeseongho</dc:creator>
  <cp:lastModifiedBy>Jo Beom jin</cp:lastModifiedBy>
  <cp:revision>1478</cp:revision>
  <dcterms:created xsi:type="dcterms:W3CDTF">2018-11-05T02:11:55Z</dcterms:created>
  <dcterms:modified xsi:type="dcterms:W3CDTF">2021-09-29T10:37:12Z</dcterms:modified>
</cp:coreProperties>
</file>